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71" r:id="rId6"/>
    <p:sldId id="261" r:id="rId7"/>
    <p:sldId id="274" r:id="rId8"/>
    <p:sldId id="275" r:id="rId9"/>
    <p:sldId id="276" r:id="rId10"/>
    <p:sldId id="270" r:id="rId11"/>
    <p:sldId id="262" r:id="rId12"/>
    <p:sldId id="264" r:id="rId13"/>
    <p:sldId id="272" r:id="rId14"/>
    <p:sldId id="273"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FFE"/>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97" d="100"/>
          <a:sy n="97" d="100"/>
        </p:scale>
        <p:origin x="-330" y="-102"/>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chemeClr val="tx1">
                <a:alpha val="64000"/>
              </a:schemeClr>
            </a:solidFill>
            <a:prstDash val="solid"/>
          </a:ln>
        </p:spPr>
      </p:sp>
      <p:sp>
        <p:nvSpPr>
          <p:cNvPr id="4" name="Text 2"/>
          <p:cNvSpPr/>
          <p:nvPr/>
        </p:nvSpPr>
        <p:spPr>
          <a:xfrm>
            <a:off x="4906297" y="776748"/>
            <a:ext cx="8890903" cy="3332798"/>
          </a:xfrm>
          <a:prstGeom prst="rect">
            <a:avLst/>
          </a:prstGeom>
          <a:noFill/>
          <a:ln/>
        </p:spPr>
        <p:txBody>
          <a:bodyPr wrap="square" rtlCol="0" anchor="t"/>
          <a:lstStyle/>
          <a:p>
            <a:pPr>
              <a:lnSpc>
                <a:spcPts val="6561"/>
              </a:lnSpc>
            </a:pPr>
            <a:r>
              <a:rPr lang="en-GB" sz="5400" dirty="0" smtClean="0">
                <a:latin typeface="Bahnschrift" pitchFamily="34" charset="0"/>
              </a:rPr>
              <a:t>Revolutionizing Business with AI-Powered Solutions: Harnessing the Future of Artificial Intelligence</a:t>
            </a:r>
            <a:endParaRPr lang="en-US" sz="5249" dirty="0">
              <a:latin typeface="Bahnschrift" pitchFamily="34" charset="0"/>
            </a:endParaRPr>
          </a:p>
        </p:txBody>
      </p:sp>
      <p:sp>
        <p:nvSpPr>
          <p:cNvPr id="6" name="Shape 4"/>
          <p:cNvSpPr/>
          <p:nvPr/>
        </p:nvSpPr>
        <p:spPr>
          <a:xfrm>
            <a:off x="6319599" y="6605826"/>
            <a:ext cx="355402" cy="355402"/>
          </a:xfrm>
          <a:prstGeom prst="roundRect">
            <a:avLst>
              <a:gd name="adj" fmla="val 25726039"/>
            </a:avLst>
          </a:prstGeom>
          <a:noFill/>
          <a:ln w="7620">
            <a:solidFill>
              <a:srgbClr val="FFFFFF"/>
            </a:solidFill>
            <a:prstDash val="solid"/>
          </a:ln>
        </p:spPr>
      </p:sp>
      <p:pic>
        <p:nvPicPr>
          <p:cNvPr id="12" name="Picture 11" descr="337-3378079_ernst-young-bkk-logo-ernst-young-logo-2018.png"/>
          <p:cNvPicPr>
            <a:picLocks noChangeAspect="1"/>
          </p:cNvPicPr>
          <p:nvPr/>
        </p:nvPicPr>
        <p:blipFill>
          <a:blip r:embed="rId3"/>
          <a:srcRect r="60349"/>
          <a:stretch>
            <a:fillRect/>
          </a:stretch>
        </p:blipFill>
        <p:spPr>
          <a:xfrm>
            <a:off x="363793" y="2630451"/>
            <a:ext cx="4385188" cy="5422723"/>
          </a:xfrm>
          <a:prstGeom prst="rect">
            <a:avLst/>
          </a:prstGeom>
        </p:spPr>
      </p:pic>
      <p:sp>
        <p:nvSpPr>
          <p:cNvPr id="16" name="Rectangle 15"/>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p:nvPr/>
        </p:nvSpPr>
        <p:spPr>
          <a:xfrm>
            <a:off x="766915" y="491614"/>
            <a:ext cx="10736827" cy="1130710"/>
          </a:xfrm>
          <a:prstGeom prst="rect">
            <a:avLst/>
          </a:prstGeom>
          <a:noFill/>
          <a:ln/>
        </p:spPr>
        <p:txBody>
          <a:bodyPr wrap="square" rtlCol="0" anchor="t"/>
          <a:lstStyle/>
          <a:p>
            <a:pPr marL="0" indent="0">
              <a:lnSpc>
                <a:spcPts val="5468"/>
              </a:lnSpc>
              <a:buNone/>
            </a:pPr>
            <a:r>
              <a:rPr lang="en-US" sz="4374" dirty="0">
                <a:solidFill>
                  <a:srgbClr val="312F2B"/>
                </a:solidFill>
                <a:latin typeface="Bahnschrift" pitchFamily="34" charset="0"/>
                <a:ea typeface="Georgia" pitchFamily="34" charset="-122"/>
                <a:cs typeface="Georgia" pitchFamily="34" charset="-120"/>
              </a:rPr>
              <a:t>Case Studies of Successful </a:t>
            </a:r>
            <a:r>
              <a:rPr lang="en-US" sz="4374" dirty="0" smtClean="0">
                <a:solidFill>
                  <a:srgbClr val="312F2B"/>
                </a:solidFill>
                <a:latin typeface="Bahnschrift" pitchFamily="34" charset="0"/>
                <a:ea typeface="Georgia" pitchFamily="34" charset="-122"/>
                <a:cs typeface="Georgia" pitchFamily="34" charset="-120"/>
              </a:rPr>
              <a:t>Implementation of AI </a:t>
            </a:r>
            <a:r>
              <a:rPr lang="en-US" sz="4374" dirty="0">
                <a:solidFill>
                  <a:srgbClr val="312F2B"/>
                </a:solidFill>
                <a:latin typeface="Bahnschrift" pitchFamily="34" charset="0"/>
                <a:ea typeface="Georgia" pitchFamily="34" charset="-122"/>
                <a:cs typeface="Georgia" pitchFamily="34" charset="-120"/>
              </a:rPr>
              <a:t>in India</a:t>
            </a:r>
            <a:endParaRPr lang="en-US" sz="4374" dirty="0">
              <a:latin typeface="Bahnschrift" pitchFamily="34" charset="0"/>
            </a:endParaRPr>
          </a:p>
        </p:txBody>
      </p:sp>
      <p:pic>
        <p:nvPicPr>
          <p:cNvPr id="3" name="Image 1" descr="preencoded.png"/>
          <p:cNvPicPr>
            <a:picLocks noChangeAspect="1"/>
          </p:cNvPicPr>
          <p:nvPr/>
        </p:nvPicPr>
        <p:blipFill>
          <a:blip r:embed="rId2"/>
          <a:stretch>
            <a:fillRect/>
          </a:stretch>
        </p:blipFill>
        <p:spPr>
          <a:xfrm>
            <a:off x="1300574" y="2324819"/>
            <a:ext cx="3295888" cy="2036921"/>
          </a:xfrm>
          <a:prstGeom prst="rect">
            <a:avLst/>
          </a:prstGeom>
        </p:spPr>
      </p:pic>
      <p:sp>
        <p:nvSpPr>
          <p:cNvPr id="4" name="Text 2"/>
          <p:cNvSpPr/>
          <p:nvPr/>
        </p:nvSpPr>
        <p:spPr>
          <a:xfrm>
            <a:off x="1300574" y="4639394"/>
            <a:ext cx="3295888" cy="694373"/>
          </a:xfrm>
          <a:prstGeom prst="rect">
            <a:avLst/>
          </a:prstGeom>
          <a:noFill/>
          <a:ln/>
        </p:spPr>
        <p:txBody>
          <a:bodyPr wrap="square" rtlCol="0" anchor="t"/>
          <a:lstStyle/>
          <a:p>
            <a:pPr marL="0" indent="0" algn="l">
              <a:lnSpc>
                <a:spcPts val="2734"/>
              </a:lnSpc>
              <a:buNone/>
            </a:pPr>
            <a:r>
              <a:rPr lang="en-US" sz="2200" b="1" dirty="0">
                <a:solidFill>
                  <a:srgbClr val="312F2B"/>
                </a:solidFill>
                <a:latin typeface="Georgia" pitchFamily="34" charset="0"/>
                <a:ea typeface="Georgia" pitchFamily="34" charset="-122"/>
                <a:cs typeface="Georgia" pitchFamily="34" charset="-120"/>
              </a:rPr>
              <a:t>Augmented Reality Application</a:t>
            </a:r>
            <a:endParaRPr lang="en-US" sz="2200" b="1" dirty="0"/>
          </a:p>
        </p:txBody>
      </p:sp>
      <p:sp>
        <p:nvSpPr>
          <p:cNvPr id="5" name="Text 3"/>
          <p:cNvSpPr/>
          <p:nvPr/>
        </p:nvSpPr>
        <p:spPr>
          <a:xfrm>
            <a:off x="1300574" y="5555937"/>
            <a:ext cx="3295888" cy="1777008"/>
          </a:xfrm>
          <a:prstGeom prst="rect">
            <a:avLst/>
          </a:prstGeom>
          <a:noFill/>
          <a:ln/>
        </p:spPr>
        <p:txBody>
          <a:bodyPr wrap="square" rtlCol="0" anchor="t"/>
          <a:lstStyle/>
          <a:p>
            <a:pPr marL="0" indent="0" algn="l">
              <a:lnSpc>
                <a:spcPts val="2799"/>
              </a:lnSpc>
              <a:buNone/>
            </a:pPr>
            <a:r>
              <a:rPr lang="en-US" sz="1700" dirty="0">
                <a:solidFill>
                  <a:srgbClr val="272525"/>
                </a:solidFill>
                <a:ea typeface="Lato" pitchFamily="34" charset="-122"/>
                <a:cs typeface="Lato" pitchFamily="34" charset="-120"/>
              </a:rPr>
              <a:t>A major retail chain in India increased sales and customer engagement through our Generative AI-powered AR application.</a:t>
            </a:r>
            <a:endParaRPr lang="en-US" sz="1700" dirty="0"/>
          </a:p>
        </p:txBody>
      </p:sp>
      <p:pic>
        <p:nvPicPr>
          <p:cNvPr id="6" name="Image 2" descr="preencoded.png"/>
          <p:cNvPicPr>
            <a:picLocks noChangeAspect="1"/>
          </p:cNvPicPr>
          <p:nvPr/>
        </p:nvPicPr>
        <p:blipFill>
          <a:blip r:embed="rId3"/>
          <a:stretch>
            <a:fillRect/>
          </a:stretch>
        </p:blipFill>
        <p:spPr>
          <a:xfrm>
            <a:off x="5765460" y="2324819"/>
            <a:ext cx="3296007" cy="2037040"/>
          </a:xfrm>
          <a:prstGeom prst="rect">
            <a:avLst/>
          </a:prstGeom>
        </p:spPr>
      </p:pic>
      <p:sp>
        <p:nvSpPr>
          <p:cNvPr id="7" name="Text 4"/>
          <p:cNvSpPr/>
          <p:nvPr/>
        </p:nvSpPr>
        <p:spPr>
          <a:xfrm>
            <a:off x="5765460" y="4639513"/>
            <a:ext cx="3296007" cy="694373"/>
          </a:xfrm>
          <a:prstGeom prst="rect">
            <a:avLst/>
          </a:prstGeom>
          <a:noFill/>
          <a:ln/>
        </p:spPr>
        <p:txBody>
          <a:bodyPr wrap="square" rtlCol="0" anchor="t"/>
          <a:lstStyle/>
          <a:p>
            <a:pPr marL="0" indent="0" algn="l">
              <a:lnSpc>
                <a:spcPts val="2734"/>
              </a:lnSpc>
              <a:buNone/>
            </a:pPr>
            <a:r>
              <a:rPr lang="en-US" sz="2200" b="1" dirty="0">
                <a:solidFill>
                  <a:srgbClr val="312F2B"/>
                </a:solidFill>
                <a:latin typeface="Georgia" pitchFamily="34" charset="0"/>
                <a:ea typeface="Georgia" pitchFamily="34" charset="-122"/>
                <a:cs typeface="Georgia" pitchFamily="34" charset="-120"/>
              </a:rPr>
              <a:t>Quality Control in Manufacturing</a:t>
            </a:r>
            <a:endParaRPr lang="en-US" sz="2200" b="1" dirty="0"/>
          </a:p>
        </p:txBody>
      </p:sp>
      <p:sp>
        <p:nvSpPr>
          <p:cNvPr id="8" name="Text 5"/>
          <p:cNvSpPr/>
          <p:nvPr/>
        </p:nvSpPr>
        <p:spPr>
          <a:xfrm>
            <a:off x="5765460" y="5556056"/>
            <a:ext cx="3296007" cy="1777008"/>
          </a:xfrm>
          <a:prstGeom prst="rect">
            <a:avLst/>
          </a:prstGeom>
          <a:noFill/>
          <a:ln/>
        </p:spPr>
        <p:txBody>
          <a:bodyPr wrap="square" rtlCol="0" anchor="t"/>
          <a:lstStyle/>
          <a:p>
            <a:pPr marL="0" indent="0" algn="l">
              <a:lnSpc>
                <a:spcPts val="2799"/>
              </a:lnSpc>
              <a:buNone/>
            </a:pPr>
            <a:r>
              <a:rPr lang="en-US" sz="1700" dirty="0">
                <a:solidFill>
                  <a:srgbClr val="272525"/>
                </a:solidFill>
                <a:ea typeface="Lato" pitchFamily="34" charset="-122"/>
                <a:cs typeface="Lato" pitchFamily="34" charset="-120"/>
              </a:rPr>
              <a:t>A leading Indian automaker achieved significant improvements in production quality and efficiency through our Generative AI solutions.</a:t>
            </a:r>
            <a:endParaRPr lang="en-US" sz="1700" dirty="0"/>
          </a:p>
        </p:txBody>
      </p:sp>
      <p:pic>
        <p:nvPicPr>
          <p:cNvPr id="9" name="Image 3" descr="preencoded.png"/>
          <p:cNvPicPr>
            <a:picLocks noChangeAspect="1"/>
          </p:cNvPicPr>
          <p:nvPr/>
        </p:nvPicPr>
        <p:blipFill>
          <a:blip r:embed="rId4"/>
          <a:stretch>
            <a:fillRect/>
          </a:stretch>
        </p:blipFill>
        <p:spPr>
          <a:xfrm>
            <a:off x="10141975" y="2324700"/>
            <a:ext cx="3296007" cy="2037040"/>
          </a:xfrm>
          <a:prstGeom prst="rect">
            <a:avLst/>
          </a:prstGeom>
        </p:spPr>
      </p:pic>
      <p:sp>
        <p:nvSpPr>
          <p:cNvPr id="10" name="Text 6"/>
          <p:cNvSpPr/>
          <p:nvPr/>
        </p:nvSpPr>
        <p:spPr>
          <a:xfrm>
            <a:off x="10141975" y="4639394"/>
            <a:ext cx="3296007" cy="694373"/>
          </a:xfrm>
          <a:prstGeom prst="rect">
            <a:avLst/>
          </a:prstGeom>
          <a:noFill/>
          <a:ln/>
        </p:spPr>
        <p:txBody>
          <a:bodyPr wrap="square" rtlCol="0" anchor="t"/>
          <a:lstStyle/>
          <a:p>
            <a:pPr marL="0" indent="0" algn="l">
              <a:lnSpc>
                <a:spcPts val="2734"/>
              </a:lnSpc>
              <a:buNone/>
            </a:pPr>
            <a:r>
              <a:rPr lang="en-US" sz="2200" b="1" dirty="0">
                <a:solidFill>
                  <a:srgbClr val="312F2B"/>
                </a:solidFill>
                <a:latin typeface="Georgia" pitchFamily="34" charset="0"/>
                <a:ea typeface="Georgia" pitchFamily="34" charset="-122"/>
                <a:cs typeface="Georgia" pitchFamily="34" charset="-120"/>
              </a:rPr>
              <a:t>Chatbot for Customer Service</a:t>
            </a:r>
            <a:endParaRPr lang="en-US" sz="2200" b="1" dirty="0"/>
          </a:p>
        </p:txBody>
      </p:sp>
      <p:sp>
        <p:nvSpPr>
          <p:cNvPr id="11" name="Text 7"/>
          <p:cNvSpPr/>
          <p:nvPr/>
        </p:nvSpPr>
        <p:spPr>
          <a:xfrm>
            <a:off x="10141975" y="5555937"/>
            <a:ext cx="3296007" cy="1421606"/>
          </a:xfrm>
          <a:prstGeom prst="rect">
            <a:avLst/>
          </a:prstGeom>
          <a:noFill/>
          <a:ln/>
        </p:spPr>
        <p:txBody>
          <a:bodyPr wrap="square" rtlCol="0" anchor="t"/>
          <a:lstStyle/>
          <a:p>
            <a:pPr marL="0" indent="0" algn="l">
              <a:lnSpc>
                <a:spcPts val="2799"/>
              </a:lnSpc>
              <a:buNone/>
            </a:pPr>
            <a:r>
              <a:rPr lang="en-US" sz="1700" dirty="0">
                <a:solidFill>
                  <a:srgbClr val="272525"/>
                </a:solidFill>
                <a:ea typeface="Lato" pitchFamily="34" charset="-122"/>
                <a:cs typeface="Lato" pitchFamily="34" charset="-120"/>
              </a:rPr>
              <a:t>A major Indian bank improved customer satisfaction and reduced costs through our Generative AI-powered chatbot.</a:t>
            </a:r>
            <a:endParaRPr lang="en-US" sz="1700" dirty="0"/>
          </a:p>
        </p:txBody>
      </p:sp>
      <p:sp>
        <p:nvSpPr>
          <p:cNvPr id="14" name="Rectangle 13"/>
          <p:cNvSpPr/>
          <p:nvPr/>
        </p:nvSpPr>
        <p:spPr>
          <a:xfrm>
            <a:off x="766916" y="2054942"/>
            <a:ext cx="13194890" cy="5574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337-3378079_ernst-young-bkk-logo-ernst-young-logo-2018.png"/>
          <p:cNvPicPr>
            <a:picLocks noChangeAspect="1"/>
          </p:cNvPicPr>
          <p:nvPr/>
        </p:nvPicPr>
        <p:blipFill>
          <a:blip r:embed="rId5"/>
          <a:srcRect r="60349"/>
          <a:stretch>
            <a:fillRect/>
          </a:stretch>
        </p:blipFill>
        <p:spPr>
          <a:xfrm>
            <a:off x="13547470" y="138978"/>
            <a:ext cx="778129" cy="962235"/>
          </a:xfrm>
          <a:prstGeom prst="rect">
            <a:avLst/>
          </a:prstGeom>
        </p:spPr>
      </p:pic>
      <p:sp>
        <p:nvSpPr>
          <p:cNvPr id="17" name="Rectangle 16"/>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487406" y="530942"/>
            <a:ext cx="6256020" cy="694373"/>
          </a:xfrm>
          <a:prstGeom prst="rect">
            <a:avLst/>
          </a:prstGeom>
          <a:noFill/>
          <a:ln/>
        </p:spPr>
        <p:txBody>
          <a:bodyPr wrap="none" rtlCol="0" anchor="t"/>
          <a:lstStyle/>
          <a:p>
            <a:pPr marL="0" indent="0">
              <a:lnSpc>
                <a:spcPts val="5468"/>
              </a:lnSpc>
              <a:buNone/>
            </a:pPr>
            <a:r>
              <a:rPr lang="en-US" sz="4374" dirty="0">
                <a:solidFill>
                  <a:srgbClr val="1B1B27"/>
                </a:solidFill>
                <a:latin typeface="Bahnschrift" pitchFamily="34" charset="0"/>
                <a:ea typeface="Raleway" pitchFamily="34" charset="-122"/>
                <a:cs typeface="Raleway" pitchFamily="34" charset="-120"/>
              </a:rPr>
              <a:t>Implementation Process</a:t>
            </a:r>
            <a:endParaRPr lang="en-US" sz="4374" dirty="0">
              <a:latin typeface="Bahnschrift" pitchFamily="34" charset="0"/>
            </a:endParaRPr>
          </a:p>
        </p:txBody>
      </p:sp>
      <p:sp>
        <p:nvSpPr>
          <p:cNvPr id="5" name="Shape 3"/>
          <p:cNvSpPr/>
          <p:nvPr/>
        </p:nvSpPr>
        <p:spPr>
          <a:xfrm>
            <a:off x="487406" y="1769805"/>
            <a:ext cx="4146497" cy="5751871"/>
          </a:xfrm>
          <a:prstGeom prst="roundRect">
            <a:avLst>
              <a:gd name="adj" fmla="val 1955"/>
            </a:avLst>
          </a:prstGeom>
          <a:solidFill>
            <a:srgbClr val="E1E1EA"/>
          </a:solidFill>
          <a:ln w="7620">
            <a:solidFill>
              <a:srgbClr val="C3C3D5"/>
            </a:solidFill>
            <a:prstDash val="solid"/>
          </a:ln>
        </p:spPr>
      </p:sp>
      <p:sp>
        <p:nvSpPr>
          <p:cNvPr id="6" name="Text 4"/>
          <p:cNvSpPr/>
          <p:nvPr/>
        </p:nvSpPr>
        <p:spPr>
          <a:xfrm>
            <a:off x="717197" y="1887793"/>
            <a:ext cx="2221944" cy="347186"/>
          </a:xfrm>
          <a:prstGeom prst="rect">
            <a:avLst/>
          </a:prstGeom>
          <a:noFill/>
          <a:ln/>
        </p:spPr>
        <p:txBody>
          <a:bodyPr wrap="none" rtlCol="0" anchor="t"/>
          <a:lstStyle/>
          <a:p>
            <a:pPr marL="0" indent="0">
              <a:lnSpc>
                <a:spcPts val="2734"/>
              </a:lnSpc>
              <a:buNone/>
            </a:pPr>
            <a:r>
              <a:rPr lang="en-US" sz="2200" b="1" u="sng" dirty="0">
                <a:solidFill>
                  <a:srgbClr val="3C3939"/>
                </a:solidFill>
                <a:latin typeface="Bahnschrift" pitchFamily="34" charset="0"/>
                <a:ea typeface="Raleway" pitchFamily="34" charset="-122"/>
                <a:cs typeface="Raleway" pitchFamily="34" charset="-120"/>
              </a:rPr>
              <a:t>Consultation</a:t>
            </a:r>
            <a:endParaRPr lang="en-US" sz="2200" b="1" u="sng" dirty="0">
              <a:latin typeface="Bahnschrift" pitchFamily="34" charset="0"/>
            </a:endParaRPr>
          </a:p>
        </p:txBody>
      </p:sp>
      <p:sp>
        <p:nvSpPr>
          <p:cNvPr id="7" name="Text 5"/>
          <p:cNvSpPr/>
          <p:nvPr/>
        </p:nvSpPr>
        <p:spPr>
          <a:xfrm>
            <a:off x="717197" y="2359790"/>
            <a:ext cx="3916706" cy="1777008"/>
          </a:xfrm>
          <a:prstGeom prst="rect">
            <a:avLst/>
          </a:prstGeom>
          <a:noFill/>
          <a:ln/>
        </p:spPr>
        <p:txBody>
          <a:bodyPr wrap="square" rtlCol="0" anchor="t"/>
          <a:lstStyle/>
          <a:p>
            <a:pPr>
              <a:lnSpc>
                <a:spcPts val="2799"/>
              </a:lnSpc>
            </a:pPr>
            <a:r>
              <a:rPr lang="en-GB" sz="1600" dirty="0" smtClean="0"/>
              <a:t>During the initial phase, we immerse ourselves in understanding your unique business requirements, pain points and objectives. Our expert team collaborates closely with your stakeholders to gain deep insights into your workflows, challenges and strategic goals. Through this discovery phase, we identify opportunities where AI can make a significant impact on your business processes. By tailoring the AI solution to your specific needs, we ensure that it aligns perfectly with your existing systems and enhances your overall operations.</a:t>
            </a:r>
            <a:endParaRPr lang="en-US" sz="1750" dirty="0"/>
          </a:p>
        </p:txBody>
      </p:sp>
      <p:sp>
        <p:nvSpPr>
          <p:cNvPr id="15" name="Shape 3"/>
          <p:cNvSpPr/>
          <p:nvPr/>
        </p:nvSpPr>
        <p:spPr>
          <a:xfrm>
            <a:off x="5282144" y="1769806"/>
            <a:ext cx="4146497" cy="5751870"/>
          </a:xfrm>
          <a:prstGeom prst="roundRect">
            <a:avLst>
              <a:gd name="adj" fmla="val 1955"/>
            </a:avLst>
          </a:prstGeom>
          <a:solidFill>
            <a:srgbClr val="E1E1EA"/>
          </a:solidFill>
          <a:ln w="7620">
            <a:solidFill>
              <a:srgbClr val="C3C3D5"/>
            </a:solidFill>
            <a:prstDash val="solid"/>
          </a:ln>
        </p:spPr>
      </p:sp>
      <p:sp>
        <p:nvSpPr>
          <p:cNvPr id="16" name="Text 4"/>
          <p:cNvSpPr/>
          <p:nvPr/>
        </p:nvSpPr>
        <p:spPr>
          <a:xfrm>
            <a:off x="5511935" y="1887793"/>
            <a:ext cx="2221944" cy="347186"/>
          </a:xfrm>
          <a:prstGeom prst="rect">
            <a:avLst/>
          </a:prstGeom>
          <a:noFill/>
          <a:ln/>
        </p:spPr>
        <p:txBody>
          <a:bodyPr wrap="none" rtlCol="0" anchor="t"/>
          <a:lstStyle/>
          <a:p>
            <a:pPr marL="0" indent="0">
              <a:lnSpc>
                <a:spcPts val="2734"/>
              </a:lnSpc>
              <a:buNone/>
            </a:pPr>
            <a:r>
              <a:rPr lang="en-US" sz="2200" b="1" u="sng" dirty="0" smtClean="0">
                <a:solidFill>
                  <a:srgbClr val="3C3939"/>
                </a:solidFill>
                <a:latin typeface="Bahnschrift" pitchFamily="34" charset="0"/>
                <a:ea typeface="Raleway" pitchFamily="34" charset="-122"/>
                <a:cs typeface="Raleway" pitchFamily="34" charset="-120"/>
              </a:rPr>
              <a:t>Train &amp; Validate</a:t>
            </a:r>
            <a:endParaRPr lang="en-US" sz="2200" b="1" u="sng" dirty="0">
              <a:latin typeface="Bahnschrift" pitchFamily="34" charset="0"/>
            </a:endParaRPr>
          </a:p>
        </p:txBody>
      </p:sp>
      <p:sp>
        <p:nvSpPr>
          <p:cNvPr id="17" name="Text 5"/>
          <p:cNvSpPr/>
          <p:nvPr/>
        </p:nvSpPr>
        <p:spPr>
          <a:xfrm>
            <a:off x="5511935" y="2359790"/>
            <a:ext cx="3916706" cy="1777008"/>
          </a:xfrm>
          <a:prstGeom prst="rect">
            <a:avLst/>
          </a:prstGeom>
          <a:noFill/>
          <a:ln/>
        </p:spPr>
        <p:txBody>
          <a:bodyPr wrap="square" rtlCol="0" anchor="t"/>
          <a:lstStyle/>
          <a:p>
            <a:pPr>
              <a:lnSpc>
                <a:spcPts val="2799"/>
              </a:lnSpc>
            </a:pPr>
            <a:r>
              <a:rPr lang="en-GB" sz="1600" dirty="0" smtClean="0"/>
              <a:t>The heart of our implementation process revolves around training the AI models effectively. We gather relevant data sets and carefully pre-process them to ensure data quality and consistency. Our skilled data scientists then employ state-of-the-art techniques to train the AI models with precision. Rigorous validation processes are undertaken to ensure the accuracy and reliability of the AI solution. This crucial step guarantees that the AI models are capable of making sound decisions, delivering valuable insights and enabling data-driven decision-making in your organization.</a:t>
            </a:r>
            <a:endParaRPr lang="en-US" sz="1750" dirty="0"/>
          </a:p>
        </p:txBody>
      </p:sp>
      <p:sp>
        <p:nvSpPr>
          <p:cNvPr id="18" name="Shape 3"/>
          <p:cNvSpPr/>
          <p:nvPr/>
        </p:nvSpPr>
        <p:spPr>
          <a:xfrm>
            <a:off x="10060118" y="1769806"/>
            <a:ext cx="4146497" cy="5751870"/>
          </a:xfrm>
          <a:prstGeom prst="roundRect">
            <a:avLst>
              <a:gd name="adj" fmla="val 1955"/>
            </a:avLst>
          </a:prstGeom>
          <a:solidFill>
            <a:srgbClr val="E1E1EA"/>
          </a:solidFill>
          <a:ln w="7620">
            <a:solidFill>
              <a:srgbClr val="C3C3D5"/>
            </a:solidFill>
            <a:prstDash val="solid"/>
          </a:ln>
        </p:spPr>
      </p:sp>
      <p:sp>
        <p:nvSpPr>
          <p:cNvPr id="19" name="Text 4"/>
          <p:cNvSpPr/>
          <p:nvPr/>
        </p:nvSpPr>
        <p:spPr>
          <a:xfrm>
            <a:off x="10289909" y="1887793"/>
            <a:ext cx="2221944" cy="347186"/>
          </a:xfrm>
          <a:prstGeom prst="rect">
            <a:avLst/>
          </a:prstGeom>
          <a:noFill/>
          <a:ln/>
        </p:spPr>
        <p:txBody>
          <a:bodyPr wrap="none" rtlCol="0" anchor="t"/>
          <a:lstStyle/>
          <a:p>
            <a:pPr>
              <a:lnSpc>
                <a:spcPts val="2734"/>
              </a:lnSpc>
            </a:pPr>
            <a:r>
              <a:rPr lang="en-US" sz="2200" b="1" u="sng" dirty="0" smtClean="0">
                <a:solidFill>
                  <a:srgbClr val="3C3939"/>
                </a:solidFill>
                <a:latin typeface="Bahnschrift" pitchFamily="34" charset="0"/>
                <a:ea typeface="Raleway" pitchFamily="34" charset="-122"/>
                <a:cs typeface="Raleway" pitchFamily="34" charset="-120"/>
              </a:rPr>
              <a:t>Deployment</a:t>
            </a:r>
            <a:endParaRPr lang="en-US" sz="2200" b="1" u="sng" dirty="0">
              <a:latin typeface="Bahnschrift" pitchFamily="34" charset="0"/>
            </a:endParaRPr>
          </a:p>
        </p:txBody>
      </p:sp>
      <p:sp>
        <p:nvSpPr>
          <p:cNvPr id="20" name="Text 5"/>
          <p:cNvSpPr/>
          <p:nvPr/>
        </p:nvSpPr>
        <p:spPr>
          <a:xfrm>
            <a:off x="10289909" y="2359790"/>
            <a:ext cx="3916706" cy="1777008"/>
          </a:xfrm>
          <a:prstGeom prst="rect">
            <a:avLst/>
          </a:prstGeom>
          <a:noFill/>
          <a:ln/>
        </p:spPr>
        <p:txBody>
          <a:bodyPr wrap="square" rtlCol="0" anchor="t"/>
          <a:lstStyle/>
          <a:p>
            <a:pPr>
              <a:lnSpc>
                <a:spcPts val="2799"/>
              </a:lnSpc>
            </a:pPr>
            <a:r>
              <a:rPr lang="en-GB" sz="1600" dirty="0" smtClean="0"/>
              <a:t>With the AI solution optimized and tested, we seamlessly deploy it into your existing infrastructure. Our experienced team ensures a smooth integration process, minimizing disruptions to your business operations. Upon deployment, your team will receive comprehensive training and guidance on effectively utilizing the AI solution. We empower your team to harness the full potential of AI by providing them with the tools and knowledge needed to extract valuable insights, make informed decisions and drive innovation across your organization.</a:t>
            </a:r>
            <a:endParaRPr lang="en-US" sz="1750" dirty="0"/>
          </a:p>
        </p:txBody>
      </p:sp>
      <p:sp>
        <p:nvSpPr>
          <p:cNvPr id="23" name="Rectangle 22"/>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24" name="Picture 23" descr="337-3378079_ernst-young-bkk-logo-ernst-young-logo-2018.png"/>
          <p:cNvPicPr>
            <a:picLocks noChangeAspect="1"/>
          </p:cNvPicPr>
          <p:nvPr/>
        </p:nvPicPr>
        <p:blipFill>
          <a:blip r:embed="rId3"/>
          <a:srcRect r="60349"/>
          <a:stretch>
            <a:fillRect/>
          </a:stretch>
        </p:blipFill>
        <p:spPr>
          <a:xfrm>
            <a:off x="13547470" y="138978"/>
            <a:ext cx="778129" cy="96223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6319599" y="770633"/>
            <a:ext cx="6911340" cy="694373"/>
          </a:xfrm>
          <a:prstGeom prst="rect">
            <a:avLst/>
          </a:prstGeom>
          <a:noFill/>
          <a:ln/>
        </p:spPr>
        <p:txBody>
          <a:bodyPr wrap="none" rtlCol="0" anchor="t"/>
          <a:lstStyle/>
          <a:p>
            <a:pPr marL="0" indent="0">
              <a:lnSpc>
                <a:spcPts val="5468"/>
              </a:lnSpc>
              <a:buNone/>
            </a:pPr>
            <a:r>
              <a:rPr lang="en-US" sz="4374" dirty="0">
                <a:solidFill>
                  <a:srgbClr val="1B1B27"/>
                </a:solidFill>
                <a:latin typeface="Bahnschrift" pitchFamily="34" charset="0"/>
                <a:ea typeface="Raleway" pitchFamily="34" charset="-122"/>
                <a:cs typeface="Raleway" pitchFamily="34" charset="-120"/>
              </a:rPr>
              <a:t>Return on Investment (ROI)</a:t>
            </a:r>
            <a:endParaRPr lang="en-US" sz="4374" dirty="0">
              <a:latin typeface="Bahnschrift" pitchFamily="34" charset="0"/>
            </a:endParaRPr>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8" name="Shape 2"/>
          <p:cNvSpPr/>
          <p:nvPr/>
        </p:nvSpPr>
        <p:spPr>
          <a:xfrm>
            <a:off x="6319599" y="2080140"/>
            <a:ext cx="499943" cy="499943"/>
          </a:xfrm>
          <a:prstGeom prst="roundRect">
            <a:avLst>
              <a:gd name="adj" fmla="val 10974"/>
            </a:avLst>
          </a:prstGeom>
          <a:solidFill>
            <a:srgbClr val="E8E8E3"/>
          </a:solidFill>
          <a:ln w="7620">
            <a:solidFill>
              <a:srgbClr val="D1D1C7"/>
            </a:solidFill>
            <a:prstDash val="solid"/>
          </a:ln>
        </p:spPr>
      </p:sp>
      <p:sp>
        <p:nvSpPr>
          <p:cNvPr id="9" name="Text 3"/>
          <p:cNvSpPr/>
          <p:nvPr/>
        </p:nvSpPr>
        <p:spPr>
          <a:xfrm>
            <a:off x="6478072" y="2121812"/>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1</a:t>
            </a:r>
            <a:endParaRPr lang="en-US" sz="2624" dirty="0"/>
          </a:p>
        </p:txBody>
      </p:sp>
      <p:sp>
        <p:nvSpPr>
          <p:cNvPr id="10" name="Text 4"/>
          <p:cNvSpPr/>
          <p:nvPr/>
        </p:nvSpPr>
        <p:spPr>
          <a:xfrm>
            <a:off x="7041713" y="2156459"/>
            <a:ext cx="2221944" cy="370046"/>
          </a:xfrm>
          <a:prstGeom prst="rect">
            <a:avLst/>
          </a:prstGeom>
          <a:noFill/>
          <a:ln/>
        </p:spPr>
        <p:txBody>
          <a:bodyPr wrap="none" rtlCol="0" anchor="t"/>
          <a:lstStyle/>
          <a:p>
            <a:pPr>
              <a:lnSpc>
                <a:spcPts val="2734"/>
              </a:lnSpc>
            </a:pPr>
            <a:r>
              <a:rPr lang="en-US" sz="2200" b="1" dirty="0" smtClean="0">
                <a:solidFill>
                  <a:srgbClr val="272525"/>
                </a:solidFill>
                <a:latin typeface="Georgia" pitchFamily="34" charset="0"/>
                <a:ea typeface="Georgia" pitchFamily="34" charset="-122"/>
                <a:cs typeface="Georgia" pitchFamily="34" charset="-120"/>
              </a:rPr>
              <a:t>Cost</a:t>
            </a:r>
            <a:r>
              <a:rPr lang="en-US" sz="2200" dirty="0" smtClean="0">
                <a:solidFill>
                  <a:srgbClr val="312F2B"/>
                </a:solidFill>
                <a:latin typeface="Georgia" pitchFamily="34" charset="0"/>
                <a:ea typeface="Georgia" pitchFamily="34" charset="-122"/>
                <a:cs typeface="Georgia" pitchFamily="34" charset="-120"/>
              </a:rPr>
              <a:t> </a:t>
            </a:r>
            <a:r>
              <a:rPr lang="en-US" sz="2200" b="1" dirty="0" smtClean="0">
                <a:solidFill>
                  <a:srgbClr val="272525"/>
                </a:solidFill>
                <a:latin typeface="Georgia" pitchFamily="34" charset="0"/>
                <a:ea typeface="Georgia" pitchFamily="34" charset="-122"/>
                <a:cs typeface="Georgia" pitchFamily="34" charset="-120"/>
              </a:rPr>
              <a:t>Savings</a:t>
            </a:r>
          </a:p>
          <a:p>
            <a:pPr marL="0" indent="0">
              <a:lnSpc>
                <a:spcPts val="2734"/>
              </a:lnSpc>
              <a:buNone/>
            </a:pPr>
            <a:endParaRPr lang="en-US" sz="2200" dirty="0"/>
          </a:p>
        </p:txBody>
      </p:sp>
      <p:sp>
        <p:nvSpPr>
          <p:cNvPr id="11" name="Text 5"/>
          <p:cNvSpPr/>
          <p:nvPr/>
        </p:nvSpPr>
        <p:spPr>
          <a:xfrm>
            <a:off x="7041713" y="2748676"/>
            <a:ext cx="2905601" cy="1777008"/>
          </a:xfrm>
          <a:prstGeom prst="rect">
            <a:avLst/>
          </a:prstGeom>
          <a:noFill/>
          <a:ln/>
        </p:spPr>
        <p:txBody>
          <a:bodyPr wrap="square" rtlCol="0" anchor="t"/>
          <a:lstStyle/>
          <a:p>
            <a:pPr>
              <a:lnSpc>
                <a:spcPts val="2799"/>
              </a:lnSpc>
            </a:pPr>
            <a:r>
              <a:rPr lang="en-US" sz="1700" dirty="0" smtClean="0">
                <a:solidFill>
                  <a:srgbClr val="272525"/>
                </a:solidFill>
                <a:ea typeface="Lato" pitchFamily="34" charset="-122"/>
                <a:cs typeface="Lato" pitchFamily="34" charset="-120"/>
              </a:rPr>
              <a:t>Generative AI solutions can significantly reduce costs and improve efficiency in various business operations.</a:t>
            </a:r>
            <a:endParaRPr lang="en-US" sz="1700" dirty="0"/>
          </a:p>
        </p:txBody>
      </p:sp>
      <p:sp>
        <p:nvSpPr>
          <p:cNvPr id="12" name="Shape 6"/>
          <p:cNvSpPr/>
          <p:nvPr/>
        </p:nvSpPr>
        <p:spPr>
          <a:xfrm>
            <a:off x="10169485" y="2080140"/>
            <a:ext cx="499943" cy="499943"/>
          </a:xfrm>
          <a:prstGeom prst="roundRect">
            <a:avLst>
              <a:gd name="adj" fmla="val 10974"/>
            </a:avLst>
          </a:prstGeom>
          <a:solidFill>
            <a:srgbClr val="E8E8E3"/>
          </a:solidFill>
          <a:ln w="7620">
            <a:solidFill>
              <a:srgbClr val="D1D1C7"/>
            </a:solidFill>
            <a:prstDash val="solid"/>
          </a:ln>
        </p:spPr>
      </p:sp>
      <p:sp>
        <p:nvSpPr>
          <p:cNvPr id="13" name="Text 7"/>
          <p:cNvSpPr/>
          <p:nvPr/>
        </p:nvSpPr>
        <p:spPr>
          <a:xfrm>
            <a:off x="10327958" y="2121812"/>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2</a:t>
            </a:r>
            <a:endParaRPr lang="en-US" sz="2624" dirty="0"/>
          </a:p>
        </p:txBody>
      </p:sp>
      <p:sp>
        <p:nvSpPr>
          <p:cNvPr id="14" name="Text 8"/>
          <p:cNvSpPr/>
          <p:nvPr/>
        </p:nvSpPr>
        <p:spPr>
          <a:xfrm>
            <a:off x="10891599" y="2156459"/>
            <a:ext cx="2221944" cy="370046"/>
          </a:xfrm>
          <a:prstGeom prst="rect">
            <a:avLst/>
          </a:prstGeom>
          <a:noFill/>
          <a:ln/>
        </p:spPr>
        <p:txBody>
          <a:bodyPr wrap="none" rtlCol="0" anchor="t"/>
          <a:lstStyle/>
          <a:p>
            <a:pPr>
              <a:lnSpc>
                <a:spcPts val="3281"/>
              </a:lnSpc>
            </a:pPr>
            <a:r>
              <a:rPr lang="en-US" sz="2200" b="1" dirty="0" smtClean="0">
                <a:solidFill>
                  <a:srgbClr val="272525"/>
                </a:solidFill>
                <a:latin typeface="Georgia" pitchFamily="34" charset="0"/>
                <a:ea typeface="Georgia" pitchFamily="34" charset="-122"/>
                <a:cs typeface="Georgia" pitchFamily="34" charset="-120"/>
              </a:rPr>
              <a:t>Revenue Growth</a:t>
            </a:r>
          </a:p>
        </p:txBody>
      </p:sp>
      <p:sp>
        <p:nvSpPr>
          <p:cNvPr id="15" name="Text 9"/>
          <p:cNvSpPr/>
          <p:nvPr/>
        </p:nvSpPr>
        <p:spPr>
          <a:xfrm>
            <a:off x="10891599" y="2748676"/>
            <a:ext cx="2905601" cy="2132409"/>
          </a:xfrm>
          <a:prstGeom prst="rect">
            <a:avLst/>
          </a:prstGeom>
          <a:noFill/>
          <a:ln/>
        </p:spPr>
        <p:txBody>
          <a:bodyPr wrap="square" rtlCol="0" anchor="t"/>
          <a:lstStyle/>
          <a:p>
            <a:pPr>
              <a:lnSpc>
                <a:spcPts val="2799"/>
              </a:lnSpc>
            </a:pPr>
            <a:r>
              <a:rPr lang="en-US" sz="1700" dirty="0" smtClean="0">
                <a:solidFill>
                  <a:srgbClr val="272525"/>
                </a:solidFill>
                <a:ea typeface="Lato" pitchFamily="34" charset="-122"/>
                <a:cs typeface="Lato" pitchFamily="34" charset="-120"/>
              </a:rPr>
              <a:t>Our solutions have been shown to boost revenue growth through increased productivity, quality and customer engagement.</a:t>
            </a:r>
            <a:endParaRPr lang="en-US" sz="1700" dirty="0"/>
          </a:p>
        </p:txBody>
      </p:sp>
      <p:sp>
        <p:nvSpPr>
          <p:cNvPr id="16" name="Shape 10"/>
          <p:cNvSpPr/>
          <p:nvPr/>
        </p:nvSpPr>
        <p:spPr>
          <a:xfrm>
            <a:off x="6319599" y="5276849"/>
            <a:ext cx="499943" cy="499943"/>
          </a:xfrm>
          <a:prstGeom prst="roundRect">
            <a:avLst>
              <a:gd name="adj" fmla="val 10974"/>
            </a:avLst>
          </a:prstGeom>
          <a:solidFill>
            <a:srgbClr val="E8E8E3"/>
          </a:solidFill>
          <a:ln w="7620">
            <a:solidFill>
              <a:srgbClr val="D1D1C7"/>
            </a:solidFill>
            <a:prstDash val="solid"/>
          </a:ln>
        </p:spPr>
      </p:sp>
      <p:sp>
        <p:nvSpPr>
          <p:cNvPr id="17" name="Text 12"/>
          <p:cNvSpPr/>
          <p:nvPr/>
        </p:nvSpPr>
        <p:spPr>
          <a:xfrm>
            <a:off x="7041713" y="5353168"/>
            <a:ext cx="2221944" cy="370046"/>
          </a:xfrm>
          <a:prstGeom prst="rect">
            <a:avLst/>
          </a:prstGeom>
          <a:noFill/>
          <a:ln/>
        </p:spPr>
        <p:txBody>
          <a:bodyPr wrap="none" rtlCol="0" anchor="t"/>
          <a:lstStyle/>
          <a:p>
            <a:pPr>
              <a:lnSpc>
                <a:spcPts val="3281"/>
              </a:lnSpc>
            </a:pPr>
            <a:r>
              <a:rPr lang="en-US" sz="2200" b="1" dirty="0" smtClean="0">
                <a:solidFill>
                  <a:srgbClr val="272525"/>
                </a:solidFill>
                <a:latin typeface="Georgia" pitchFamily="34" charset="0"/>
                <a:ea typeface="Georgia" pitchFamily="34" charset="-122"/>
                <a:cs typeface="Georgia" pitchFamily="34" charset="-120"/>
              </a:rPr>
              <a:t>Competitive Advantage</a:t>
            </a:r>
          </a:p>
        </p:txBody>
      </p:sp>
      <p:sp>
        <p:nvSpPr>
          <p:cNvPr id="18" name="Text 13"/>
          <p:cNvSpPr/>
          <p:nvPr/>
        </p:nvSpPr>
        <p:spPr>
          <a:xfrm>
            <a:off x="7041713" y="5945385"/>
            <a:ext cx="6755487" cy="710803"/>
          </a:xfrm>
          <a:prstGeom prst="rect">
            <a:avLst/>
          </a:prstGeom>
          <a:noFill/>
          <a:ln/>
        </p:spPr>
        <p:txBody>
          <a:bodyPr wrap="square" rtlCol="0" anchor="t"/>
          <a:lstStyle/>
          <a:p>
            <a:pPr>
              <a:lnSpc>
                <a:spcPts val="2799"/>
              </a:lnSpc>
            </a:pPr>
            <a:r>
              <a:rPr lang="en-US" sz="1700" dirty="0" smtClean="0">
                <a:solidFill>
                  <a:srgbClr val="272525"/>
                </a:solidFill>
                <a:ea typeface="Lato" pitchFamily="34" charset="-122"/>
                <a:cs typeface="Lato" pitchFamily="34" charset="-120"/>
              </a:rPr>
              <a:t>Generative AI solutions can help your business stand out from competitors and gain a crucial edge in the Indian market.</a:t>
            </a:r>
            <a:endParaRPr lang="en-US" sz="1700" dirty="0"/>
          </a:p>
        </p:txBody>
      </p:sp>
      <p:sp>
        <p:nvSpPr>
          <p:cNvPr id="19" name="Text 11"/>
          <p:cNvSpPr/>
          <p:nvPr/>
        </p:nvSpPr>
        <p:spPr>
          <a:xfrm>
            <a:off x="6478072" y="5318521"/>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3</a:t>
            </a:r>
            <a:endParaRPr lang="en-US" sz="2624" dirty="0"/>
          </a:p>
        </p:txBody>
      </p:sp>
      <p:sp>
        <p:nvSpPr>
          <p:cNvPr id="20" name="Rectangle 19"/>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21" name="Picture 20" descr="337-3378079_ernst-young-bkk-logo-ernst-young-logo-2018.png"/>
          <p:cNvPicPr>
            <a:picLocks noChangeAspect="1"/>
          </p:cNvPicPr>
          <p:nvPr/>
        </p:nvPicPr>
        <p:blipFill>
          <a:blip r:embed="rId4"/>
          <a:srcRect r="60349"/>
          <a:stretch>
            <a:fillRect/>
          </a:stretch>
        </p:blipFill>
        <p:spPr>
          <a:xfrm>
            <a:off x="13547470" y="138978"/>
            <a:ext cx="778129" cy="96223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2"/>
          <p:cNvSpPr/>
          <p:nvPr/>
        </p:nvSpPr>
        <p:spPr>
          <a:xfrm>
            <a:off x="961018" y="770633"/>
            <a:ext cx="6911340" cy="694373"/>
          </a:xfrm>
          <a:prstGeom prst="rect">
            <a:avLst/>
          </a:prstGeom>
          <a:noFill/>
          <a:ln/>
        </p:spPr>
        <p:txBody>
          <a:bodyPr wrap="none" rtlCol="0" anchor="t"/>
          <a:lstStyle/>
          <a:p>
            <a:pPr marL="0" indent="0">
              <a:lnSpc>
                <a:spcPts val="5468"/>
              </a:lnSpc>
              <a:buNone/>
            </a:pPr>
            <a:r>
              <a:rPr lang="en-US" sz="4374" dirty="0" smtClean="0">
                <a:solidFill>
                  <a:srgbClr val="1B1B27"/>
                </a:solidFill>
                <a:latin typeface="Bahnschrift" pitchFamily="34" charset="0"/>
                <a:ea typeface="Raleway" pitchFamily="34" charset="-122"/>
                <a:cs typeface="Raleway" pitchFamily="34" charset="-120"/>
              </a:rPr>
              <a:t>Next Steps</a:t>
            </a:r>
            <a:endParaRPr lang="en-US" sz="4374" dirty="0">
              <a:latin typeface="Bahnschrift" pitchFamily="34" charset="0"/>
            </a:endParaRPr>
          </a:p>
        </p:txBody>
      </p:sp>
      <p:sp>
        <p:nvSpPr>
          <p:cNvPr id="4" name="Shape 2"/>
          <p:cNvSpPr/>
          <p:nvPr/>
        </p:nvSpPr>
        <p:spPr>
          <a:xfrm>
            <a:off x="961018" y="2228017"/>
            <a:ext cx="499943" cy="499943"/>
          </a:xfrm>
          <a:prstGeom prst="roundRect">
            <a:avLst>
              <a:gd name="adj" fmla="val 10974"/>
            </a:avLst>
          </a:prstGeom>
          <a:solidFill>
            <a:srgbClr val="E8E8E3"/>
          </a:solidFill>
          <a:ln w="7620">
            <a:solidFill>
              <a:srgbClr val="D1D1C7"/>
            </a:solidFill>
            <a:prstDash val="solid"/>
          </a:ln>
        </p:spPr>
      </p:sp>
      <p:sp>
        <p:nvSpPr>
          <p:cNvPr id="5" name="Text 3"/>
          <p:cNvSpPr/>
          <p:nvPr/>
        </p:nvSpPr>
        <p:spPr>
          <a:xfrm>
            <a:off x="1119491" y="2269688"/>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1</a:t>
            </a:r>
            <a:endParaRPr lang="en-US" sz="2624" dirty="0"/>
          </a:p>
        </p:txBody>
      </p:sp>
      <p:sp>
        <p:nvSpPr>
          <p:cNvPr id="6" name="Text 4"/>
          <p:cNvSpPr/>
          <p:nvPr/>
        </p:nvSpPr>
        <p:spPr>
          <a:xfrm>
            <a:off x="1683132" y="2304336"/>
            <a:ext cx="3429000" cy="347186"/>
          </a:xfrm>
          <a:prstGeom prst="rect">
            <a:avLst/>
          </a:prstGeom>
          <a:noFill/>
          <a:ln/>
        </p:spPr>
        <p:txBody>
          <a:bodyPr wrap="none" rtlCol="0" anchor="t"/>
          <a:lstStyle/>
          <a:p>
            <a:pPr marL="0" indent="0">
              <a:lnSpc>
                <a:spcPts val="2734"/>
              </a:lnSpc>
              <a:buNone/>
            </a:pPr>
            <a:r>
              <a:rPr lang="en-US" sz="2200" b="1" dirty="0">
                <a:solidFill>
                  <a:srgbClr val="272525"/>
                </a:solidFill>
                <a:latin typeface="Georgia" pitchFamily="34" charset="0"/>
                <a:ea typeface="Georgia" pitchFamily="34" charset="-122"/>
                <a:cs typeface="Georgia" pitchFamily="34" charset="-120"/>
              </a:rPr>
              <a:t>The Future is Generative AI</a:t>
            </a:r>
            <a:endParaRPr lang="en-US" sz="2200" b="1" dirty="0"/>
          </a:p>
        </p:txBody>
      </p:sp>
      <p:sp>
        <p:nvSpPr>
          <p:cNvPr id="7" name="Text 5"/>
          <p:cNvSpPr/>
          <p:nvPr/>
        </p:nvSpPr>
        <p:spPr>
          <a:xfrm>
            <a:off x="1683132" y="2873693"/>
            <a:ext cx="6755487" cy="710803"/>
          </a:xfrm>
          <a:prstGeom prst="rect">
            <a:avLst/>
          </a:prstGeom>
          <a:noFill/>
          <a:ln/>
        </p:spPr>
        <p:txBody>
          <a:bodyPr wrap="square" rtlCol="0" anchor="t"/>
          <a:lstStyle/>
          <a:p>
            <a:pPr marL="0" indent="0">
              <a:lnSpc>
                <a:spcPts val="2799"/>
              </a:lnSpc>
              <a:buNone/>
            </a:pPr>
            <a:r>
              <a:rPr lang="en-US" sz="1700" dirty="0">
                <a:solidFill>
                  <a:srgbClr val="272525"/>
                </a:solidFill>
                <a:ea typeface="Lato" pitchFamily="34" charset="-122"/>
                <a:cs typeface="Lato" pitchFamily="34" charset="-120"/>
              </a:rPr>
              <a:t>Stay ahead of the curve and unlock the full potential of your business with EY's Generative AI solutions.</a:t>
            </a:r>
            <a:endParaRPr lang="en-US" sz="1700" dirty="0"/>
          </a:p>
        </p:txBody>
      </p:sp>
      <p:sp>
        <p:nvSpPr>
          <p:cNvPr id="8" name="Shape 6"/>
          <p:cNvSpPr/>
          <p:nvPr/>
        </p:nvSpPr>
        <p:spPr>
          <a:xfrm>
            <a:off x="961018" y="3980259"/>
            <a:ext cx="499943" cy="499943"/>
          </a:xfrm>
          <a:prstGeom prst="roundRect">
            <a:avLst>
              <a:gd name="adj" fmla="val 10974"/>
            </a:avLst>
          </a:prstGeom>
          <a:solidFill>
            <a:srgbClr val="E8E8E3"/>
          </a:solidFill>
          <a:ln w="7620">
            <a:solidFill>
              <a:srgbClr val="D1D1C7"/>
            </a:solidFill>
            <a:prstDash val="solid"/>
          </a:ln>
        </p:spPr>
      </p:sp>
      <p:sp>
        <p:nvSpPr>
          <p:cNvPr id="9" name="Text 7"/>
          <p:cNvSpPr/>
          <p:nvPr/>
        </p:nvSpPr>
        <p:spPr>
          <a:xfrm>
            <a:off x="1119491" y="4021931"/>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2</a:t>
            </a:r>
            <a:endParaRPr lang="en-US" sz="2624" dirty="0"/>
          </a:p>
        </p:txBody>
      </p:sp>
      <p:sp>
        <p:nvSpPr>
          <p:cNvPr id="10" name="Text 8"/>
          <p:cNvSpPr/>
          <p:nvPr/>
        </p:nvSpPr>
        <p:spPr>
          <a:xfrm>
            <a:off x="1683132" y="4056578"/>
            <a:ext cx="2221944" cy="347186"/>
          </a:xfrm>
          <a:prstGeom prst="rect">
            <a:avLst/>
          </a:prstGeom>
          <a:noFill/>
          <a:ln/>
        </p:spPr>
        <p:txBody>
          <a:bodyPr wrap="none" rtlCol="0" anchor="t"/>
          <a:lstStyle/>
          <a:p>
            <a:pPr marL="0" indent="0">
              <a:lnSpc>
                <a:spcPts val="2734"/>
              </a:lnSpc>
              <a:buNone/>
            </a:pPr>
            <a:r>
              <a:rPr lang="en-US" sz="2200" b="1" dirty="0">
                <a:solidFill>
                  <a:srgbClr val="272525"/>
                </a:solidFill>
                <a:latin typeface="Georgia" pitchFamily="34" charset="0"/>
                <a:ea typeface="Georgia" pitchFamily="34" charset="-122"/>
                <a:cs typeface="Georgia" pitchFamily="34" charset="-120"/>
              </a:rPr>
              <a:t>Get in Touch</a:t>
            </a:r>
            <a:endParaRPr lang="en-US" sz="2200" b="1" dirty="0"/>
          </a:p>
        </p:txBody>
      </p:sp>
      <p:pic>
        <p:nvPicPr>
          <p:cNvPr id="12"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11" name="Text 9"/>
          <p:cNvSpPr/>
          <p:nvPr/>
        </p:nvSpPr>
        <p:spPr>
          <a:xfrm>
            <a:off x="1683132" y="4625935"/>
            <a:ext cx="6755487" cy="710803"/>
          </a:xfrm>
          <a:prstGeom prst="rect">
            <a:avLst/>
          </a:prstGeom>
          <a:noFill/>
          <a:ln/>
        </p:spPr>
        <p:txBody>
          <a:bodyPr wrap="square" rtlCol="0" anchor="t"/>
          <a:lstStyle/>
          <a:p>
            <a:pPr marL="0" indent="0">
              <a:lnSpc>
                <a:spcPts val="2799"/>
              </a:lnSpc>
              <a:buNone/>
            </a:pPr>
            <a:r>
              <a:rPr lang="en-US" sz="1700" dirty="0">
                <a:solidFill>
                  <a:srgbClr val="272525"/>
                </a:solidFill>
                <a:ea typeface="Lato" pitchFamily="34" charset="-122"/>
                <a:cs typeface="Lato" pitchFamily="34" charset="-120"/>
              </a:rPr>
              <a:t>Contact us today to schedule a consultation and learn more about how we can help your business thrive in the Indian market.</a:t>
            </a:r>
            <a:endParaRPr lang="en-US" sz="1700" dirty="0"/>
          </a:p>
        </p:txBody>
      </p:sp>
      <p:sp>
        <p:nvSpPr>
          <p:cNvPr id="2" name="Rectangle 1"/>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13" name="Picture 12" descr="337-3378079_ernst-young-bkk-logo-ernst-young-logo-2018.png"/>
          <p:cNvPicPr>
            <a:picLocks noChangeAspect="1"/>
          </p:cNvPicPr>
          <p:nvPr/>
        </p:nvPicPr>
        <p:blipFill>
          <a:blip r:embed="rId3"/>
          <a:srcRect r="60349"/>
          <a:stretch>
            <a:fillRect/>
          </a:stretch>
        </p:blipFill>
        <p:spPr>
          <a:xfrm>
            <a:off x="13547470" y="138978"/>
            <a:ext cx="778129" cy="96223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esktop-wallpaper-solid-grey-plain-gray.jpg"/>
          <p:cNvPicPr>
            <a:picLocks noChangeAspect="1"/>
          </p:cNvPicPr>
          <p:nvPr/>
        </p:nvPicPr>
        <p:blipFill>
          <a:blip r:embed="rId2"/>
          <a:srcRect r="1887" b="4368"/>
          <a:stretch>
            <a:fillRect/>
          </a:stretch>
        </p:blipFill>
        <p:spPr>
          <a:xfrm>
            <a:off x="0" y="0"/>
            <a:ext cx="14630400" cy="8229600"/>
          </a:xfrm>
          <a:prstGeom prst="rect">
            <a:avLst/>
          </a:prstGeom>
        </p:spPr>
      </p:pic>
      <p:sp>
        <p:nvSpPr>
          <p:cNvPr id="2" name="Text 2"/>
          <p:cNvSpPr/>
          <p:nvPr/>
        </p:nvSpPr>
        <p:spPr>
          <a:xfrm>
            <a:off x="636552" y="2743199"/>
            <a:ext cx="7779859" cy="1474839"/>
          </a:xfrm>
          <a:prstGeom prst="rect">
            <a:avLst/>
          </a:prstGeom>
          <a:noFill/>
          <a:ln/>
        </p:spPr>
        <p:txBody>
          <a:bodyPr wrap="none" rtlCol="0" anchor="t"/>
          <a:lstStyle/>
          <a:p>
            <a:pPr marL="0" indent="0">
              <a:lnSpc>
                <a:spcPts val="5468"/>
              </a:lnSpc>
              <a:buNone/>
            </a:pPr>
            <a:r>
              <a:rPr lang="en-US" sz="11500" dirty="0" smtClean="0">
                <a:solidFill>
                  <a:schemeClr val="bg1"/>
                </a:solidFill>
                <a:latin typeface="Bahnschrift" pitchFamily="34" charset="0"/>
                <a:ea typeface="Raleway" pitchFamily="34" charset="-122"/>
                <a:cs typeface="Raleway" pitchFamily="34" charset="-120"/>
              </a:rPr>
              <a:t>Thank You</a:t>
            </a:r>
            <a:endParaRPr lang="en-US" sz="11500" dirty="0">
              <a:solidFill>
                <a:schemeClr val="bg1"/>
              </a:solidFill>
              <a:latin typeface="Bahnschrift" pitchFamily="34" charset="0"/>
            </a:endParaRPr>
          </a:p>
        </p:txBody>
      </p:sp>
      <p:sp>
        <p:nvSpPr>
          <p:cNvPr id="3" name="Rectangle 2"/>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5" name="Picture 4" descr="337-3378079_ernst-young-bkk-logo-ernst-young-logo-2018.png"/>
          <p:cNvPicPr>
            <a:picLocks noChangeAspect="1"/>
          </p:cNvPicPr>
          <p:nvPr/>
        </p:nvPicPr>
        <p:blipFill>
          <a:blip r:embed="rId3">
            <a:lum bright="70000" contrast="-70000"/>
          </a:blip>
          <a:srcRect r="60349"/>
          <a:stretch>
            <a:fillRect/>
          </a:stretch>
        </p:blipFill>
        <p:spPr>
          <a:xfrm>
            <a:off x="8906644" y="2011019"/>
            <a:ext cx="4385188" cy="5422723"/>
          </a:xfrm>
          <a:prstGeom prst="rect">
            <a:avLst/>
          </a:prstGeom>
        </p:spPr>
      </p:pic>
      <p:pic>
        <p:nvPicPr>
          <p:cNvPr id="6" name="Picture 5" descr="337-3378079_ernst-young-bkk-logo-ernst-young-logo-2018.png"/>
          <p:cNvPicPr>
            <a:picLocks noChangeAspect="1"/>
          </p:cNvPicPr>
          <p:nvPr/>
        </p:nvPicPr>
        <p:blipFill>
          <a:blip r:embed="rId3"/>
          <a:srcRect r="60349" b="67732"/>
          <a:stretch>
            <a:fillRect/>
          </a:stretch>
        </p:blipFill>
        <p:spPr>
          <a:xfrm rot="302148">
            <a:off x="8974802" y="1732480"/>
            <a:ext cx="4326329" cy="224607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13" name="Text 1"/>
          <p:cNvSpPr/>
          <p:nvPr/>
        </p:nvSpPr>
        <p:spPr>
          <a:xfrm>
            <a:off x="6319599" y="878919"/>
            <a:ext cx="6888480" cy="694373"/>
          </a:xfrm>
          <a:prstGeom prst="rect">
            <a:avLst/>
          </a:prstGeom>
          <a:noFill/>
          <a:ln/>
        </p:spPr>
        <p:txBody>
          <a:bodyPr wrap="none" rtlCol="0" anchor="t"/>
          <a:lstStyle/>
          <a:p>
            <a:pPr marL="0" indent="0">
              <a:lnSpc>
                <a:spcPts val="5468"/>
              </a:lnSpc>
              <a:buNone/>
            </a:pPr>
            <a:r>
              <a:rPr lang="en-US" sz="4374" dirty="0">
                <a:solidFill>
                  <a:srgbClr val="312F2B"/>
                </a:solidFill>
                <a:latin typeface="Bahnschrift" pitchFamily="34" charset="0"/>
                <a:ea typeface="Georgia" pitchFamily="34" charset="-122"/>
                <a:cs typeface="Georgia" pitchFamily="34" charset="-120"/>
              </a:rPr>
              <a:t>The Power of Generative AI</a:t>
            </a:r>
            <a:endParaRPr lang="en-US" sz="4374" dirty="0">
              <a:latin typeface="Bahnschrift" pitchFamily="34" charset="0"/>
            </a:endParaRPr>
          </a:p>
        </p:txBody>
      </p:sp>
      <p:sp>
        <p:nvSpPr>
          <p:cNvPr id="14" name="Shape 2"/>
          <p:cNvSpPr/>
          <p:nvPr/>
        </p:nvSpPr>
        <p:spPr>
          <a:xfrm>
            <a:off x="6319599" y="2080140"/>
            <a:ext cx="499943" cy="499943"/>
          </a:xfrm>
          <a:prstGeom prst="roundRect">
            <a:avLst>
              <a:gd name="adj" fmla="val 10974"/>
            </a:avLst>
          </a:prstGeom>
          <a:solidFill>
            <a:srgbClr val="E8E8E3"/>
          </a:solidFill>
          <a:ln w="7620">
            <a:solidFill>
              <a:srgbClr val="D1D1C7"/>
            </a:solidFill>
            <a:prstDash val="solid"/>
          </a:ln>
        </p:spPr>
      </p:sp>
      <p:sp>
        <p:nvSpPr>
          <p:cNvPr id="15" name="Text 3"/>
          <p:cNvSpPr/>
          <p:nvPr/>
        </p:nvSpPr>
        <p:spPr>
          <a:xfrm>
            <a:off x="6478072" y="2121812"/>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1</a:t>
            </a:r>
            <a:endParaRPr lang="en-US" sz="2624" dirty="0"/>
          </a:p>
        </p:txBody>
      </p:sp>
      <p:sp>
        <p:nvSpPr>
          <p:cNvPr id="16" name="Text 4"/>
          <p:cNvSpPr/>
          <p:nvPr/>
        </p:nvSpPr>
        <p:spPr>
          <a:xfrm>
            <a:off x="7041713" y="2156459"/>
            <a:ext cx="2221944" cy="370046"/>
          </a:xfrm>
          <a:prstGeom prst="rect">
            <a:avLst/>
          </a:prstGeom>
          <a:noFill/>
          <a:ln/>
        </p:spPr>
        <p:txBody>
          <a:bodyPr wrap="none" rtlCol="0" anchor="t"/>
          <a:lstStyle/>
          <a:p>
            <a:pPr marL="0" indent="0">
              <a:lnSpc>
                <a:spcPts val="2734"/>
              </a:lnSpc>
              <a:buNone/>
            </a:pPr>
            <a:r>
              <a:rPr lang="en-US" sz="2200" b="1" dirty="0">
                <a:solidFill>
                  <a:srgbClr val="272525"/>
                </a:solidFill>
                <a:latin typeface="Georgia" pitchFamily="34" charset="0"/>
                <a:ea typeface="Georgia" pitchFamily="34" charset="-122"/>
                <a:cs typeface="Georgia" pitchFamily="34" charset="-120"/>
              </a:rPr>
              <a:t>Efficiency </a:t>
            </a:r>
            <a:r>
              <a:rPr lang="en-US" sz="2200" dirty="0">
                <a:solidFill>
                  <a:srgbClr val="000000"/>
                </a:solidFill>
                <a:latin typeface="Georgia" pitchFamily="34" charset="0"/>
                <a:ea typeface="Georgia" pitchFamily="34" charset="-122"/>
                <a:cs typeface="Georgia" pitchFamily="34" charset="-120"/>
              </a:rPr>
              <a:t>🚀</a:t>
            </a:r>
            <a:endParaRPr lang="en-US" sz="2200" dirty="0"/>
          </a:p>
        </p:txBody>
      </p:sp>
      <p:sp>
        <p:nvSpPr>
          <p:cNvPr id="17" name="Text 5"/>
          <p:cNvSpPr/>
          <p:nvPr/>
        </p:nvSpPr>
        <p:spPr>
          <a:xfrm>
            <a:off x="7041713" y="2748676"/>
            <a:ext cx="2905601" cy="1777008"/>
          </a:xfrm>
          <a:prstGeom prst="rect">
            <a:avLst/>
          </a:prstGeom>
          <a:noFill/>
          <a:ln/>
        </p:spPr>
        <p:txBody>
          <a:bodyPr wrap="square" rtlCol="0" anchor="t"/>
          <a:lstStyle/>
          <a:p>
            <a:pPr marL="0" indent="0">
              <a:lnSpc>
                <a:spcPts val="2799"/>
              </a:lnSpc>
              <a:buNone/>
            </a:pPr>
            <a:r>
              <a:rPr lang="en-US" sz="1700" dirty="0">
                <a:solidFill>
                  <a:srgbClr val="272525"/>
                </a:solidFill>
                <a:ea typeface="Lato" pitchFamily="34" charset="-122"/>
                <a:cs typeface="Lato" pitchFamily="34" charset="-120"/>
              </a:rPr>
              <a:t>Generative AI can automate complex tasks and reduce the workload of your employees, freeing up time to focus on important business tasks.</a:t>
            </a:r>
            <a:endParaRPr lang="en-US" sz="1700" dirty="0"/>
          </a:p>
        </p:txBody>
      </p:sp>
      <p:sp>
        <p:nvSpPr>
          <p:cNvPr id="18" name="Shape 6"/>
          <p:cNvSpPr/>
          <p:nvPr/>
        </p:nvSpPr>
        <p:spPr>
          <a:xfrm>
            <a:off x="10169485" y="2080140"/>
            <a:ext cx="499943" cy="499943"/>
          </a:xfrm>
          <a:prstGeom prst="roundRect">
            <a:avLst>
              <a:gd name="adj" fmla="val 10974"/>
            </a:avLst>
          </a:prstGeom>
          <a:solidFill>
            <a:srgbClr val="E8E8E3"/>
          </a:solidFill>
          <a:ln w="7620">
            <a:solidFill>
              <a:srgbClr val="D1D1C7"/>
            </a:solidFill>
            <a:prstDash val="solid"/>
          </a:ln>
        </p:spPr>
      </p:sp>
      <p:sp>
        <p:nvSpPr>
          <p:cNvPr id="19" name="Text 7"/>
          <p:cNvSpPr/>
          <p:nvPr/>
        </p:nvSpPr>
        <p:spPr>
          <a:xfrm>
            <a:off x="10327958" y="2121812"/>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2</a:t>
            </a:r>
            <a:endParaRPr lang="en-US" sz="2624" dirty="0"/>
          </a:p>
        </p:txBody>
      </p:sp>
      <p:sp>
        <p:nvSpPr>
          <p:cNvPr id="20" name="Text 8"/>
          <p:cNvSpPr/>
          <p:nvPr/>
        </p:nvSpPr>
        <p:spPr>
          <a:xfrm>
            <a:off x="10891599" y="2156459"/>
            <a:ext cx="2221944" cy="370046"/>
          </a:xfrm>
          <a:prstGeom prst="rect">
            <a:avLst/>
          </a:prstGeom>
          <a:noFill/>
          <a:ln/>
        </p:spPr>
        <p:txBody>
          <a:bodyPr wrap="none" rtlCol="0" anchor="t"/>
          <a:lstStyle/>
          <a:p>
            <a:pPr marL="0" indent="0">
              <a:lnSpc>
                <a:spcPts val="2734"/>
              </a:lnSpc>
              <a:buNone/>
            </a:pPr>
            <a:r>
              <a:rPr lang="en-US" sz="2200" b="1" dirty="0">
                <a:solidFill>
                  <a:srgbClr val="272525"/>
                </a:solidFill>
                <a:latin typeface="Georgia" pitchFamily="34" charset="0"/>
                <a:ea typeface="Georgia" pitchFamily="34" charset="-122"/>
                <a:cs typeface="Georgia" pitchFamily="34" charset="-120"/>
              </a:rPr>
              <a:t>Creativity </a:t>
            </a:r>
            <a:r>
              <a:rPr lang="en-US" sz="2200" dirty="0">
                <a:solidFill>
                  <a:srgbClr val="000000"/>
                </a:solidFill>
                <a:latin typeface="Georgia" pitchFamily="34" charset="0"/>
                <a:ea typeface="Georgia" pitchFamily="34" charset="-122"/>
                <a:cs typeface="Georgia" pitchFamily="34" charset="-120"/>
              </a:rPr>
              <a:t>🎨</a:t>
            </a:r>
            <a:endParaRPr lang="en-US" sz="2200" dirty="0"/>
          </a:p>
        </p:txBody>
      </p:sp>
      <p:sp>
        <p:nvSpPr>
          <p:cNvPr id="21" name="Text 9"/>
          <p:cNvSpPr/>
          <p:nvPr/>
        </p:nvSpPr>
        <p:spPr>
          <a:xfrm>
            <a:off x="10891599" y="2748676"/>
            <a:ext cx="2905601" cy="2132409"/>
          </a:xfrm>
          <a:prstGeom prst="rect">
            <a:avLst/>
          </a:prstGeom>
          <a:noFill/>
          <a:ln/>
        </p:spPr>
        <p:txBody>
          <a:bodyPr wrap="square" rtlCol="0" anchor="t"/>
          <a:lstStyle/>
          <a:p>
            <a:pPr marL="0" indent="0">
              <a:lnSpc>
                <a:spcPts val="2799"/>
              </a:lnSpc>
              <a:buNone/>
            </a:pPr>
            <a:r>
              <a:rPr lang="en-US" sz="1750" dirty="0">
                <a:solidFill>
                  <a:srgbClr val="272525"/>
                </a:solidFill>
                <a:ea typeface="Lato" pitchFamily="34" charset="-122"/>
                <a:cs typeface="Lato" pitchFamily="34" charset="-120"/>
              </a:rPr>
              <a:t>Generative AI can be used to design creative and unique solutions that stand out in the market, helping you differentiate from competitors.</a:t>
            </a:r>
            <a:endParaRPr lang="en-US" sz="1750" dirty="0"/>
          </a:p>
        </p:txBody>
      </p:sp>
      <p:sp>
        <p:nvSpPr>
          <p:cNvPr id="22" name="Shape 10"/>
          <p:cNvSpPr/>
          <p:nvPr/>
        </p:nvSpPr>
        <p:spPr>
          <a:xfrm>
            <a:off x="6319599" y="5276849"/>
            <a:ext cx="499943" cy="499943"/>
          </a:xfrm>
          <a:prstGeom prst="roundRect">
            <a:avLst>
              <a:gd name="adj" fmla="val 10974"/>
            </a:avLst>
          </a:prstGeom>
          <a:solidFill>
            <a:srgbClr val="E8E8E3"/>
          </a:solidFill>
          <a:ln w="7620">
            <a:solidFill>
              <a:srgbClr val="D1D1C7"/>
            </a:solidFill>
            <a:prstDash val="solid"/>
          </a:ln>
        </p:spPr>
      </p:sp>
      <p:sp>
        <p:nvSpPr>
          <p:cNvPr id="23" name="Text 12"/>
          <p:cNvSpPr/>
          <p:nvPr/>
        </p:nvSpPr>
        <p:spPr>
          <a:xfrm>
            <a:off x="7041713" y="5353168"/>
            <a:ext cx="2221944" cy="370046"/>
          </a:xfrm>
          <a:prstGeom prst="rect">
            <a:avLst/>
          </a:prstGeom>
          <a:noFill/>
          <a:ln/>
        </p:spPr>
        <p:txBody>
          <a:bodyPr wrap="none" rtlCol="0" anchor="t"/>
          <a:lstStyle/>
          <a:p>
            <a:pPr marL="0" indent="0">
              <a:lnSpc>
                <a:spcPts val="2734"/>
              </a:lnSpc>
              <a:buNone/>
            </a:pPr>
            <a:r>
              <a:rPr lang="en-US" sz="2200" b="1" dirty="0">
                <a:solidFill>
                  <a:srgbClr val="272525"/>
                </a:solidFill>
                <a:latin typeface="Georgia" pitchFamily="34" charset="0"/>
                <a:ea typeface="Georgia" pitchFamily="34" charset="-122"/>
                <a:cs typeface="Georgia" pitchFamily="34" charset="-120"/>
              </a:rPr>
              <a:t>Accuracy </a:t>
            </a:r>
            <a:r>
              <a:rPr lang="en-US" sz="2200" dirty="0">
                <a:solidFill>
                  <a:srgbClr val="000000"/>
                </a:solidFill>
                <a:latin typeface="Georgia" pitchFamily="34" charset="0"/>
                <a:ea typeface="Georgia" pitchFamily="34" charset="-122"/>
                <a:cs typeface="Georgia" pitchFamily="34" charset="-120"/>
              </a:rPr>
              <a:t>🎯</a:t>
            </a:r>
            <a:endParaRPr lang="en-US" sz="2200" dirty="0"/>
          </a:p>
        </p:txBody>
      </p:sp>
      <p:sp>
        <p:nvSpPr>
          <p:cNvPr id="24" name="Text 13"/>
          <p:cNvSpPr/>
          <p:nvPr/>
        </p:nvSpPr>
        <p:spPr>
          <a:xfrm>
            <a:off x="7041713" y="5945385"/>
            <a:ext cx="6755487" cy="710803"/>
          </a:xfrm>
          <a:prstGeom prst="rect">
            <a:avLst/>
          </a:prstGeom>
          <a:noFill/>
          <a:ln/>
        </p:spPr>
        <p:txBody>
          <a:bodyPr wrap="square" rtlCol="0" anchor="t"/>
          <a:lstStyle/>
          <a:p>
            <a:pPr marL="0" indent="0">
              <a:lnSpc>
                <a:spcPts val="2799"/>
              </a:lnSpc>
              <a:buNone/>
            </a:pPr>
            <a:r>
              <a:rPr lang="en-US" sz="1750" dirty="0">
                <a:solidFill>
                  <a:srgbClr val="272525"/>
                </a:solidFill>
                <a:ea typeface="Lato" pitchFamily="34" charset="-122"/>
                <a:cs typeface="Lato" pitchFamily="34" charset="-120"/>
              </a:rPr>
              <a:t>Generative AI can analyze large amounts of data with great precision, allowing you to make </a:t>
            </a:r>
            <a:r>
              <a:rPr lang="en-US" sz="1700" dirty="0">
                <a:solidFill>
                  <a:srgbClr val="272525"/>
                </a:solidFill>
                <a:ea typeface="Lato" pitchFamily="34" charset="-122"/>
                <a:cs typeface="Lato" pitchFamily="34" charset="-120"/>
              </a:rPr>
              <a:t>more</a:t>
            </a:r>
            <a:r>
              <a:rPr lang="en-US" sz="1750" dirty="0">
                <a:solidFill>
                  <a:srgbClr val="272525"/>
                </a:solidFill>
                <a:ea typeface="Lato" pitchFamily="34" charset="-122"/>
                <a:cs typeface="Lato" pitchFamily="34" charset="-120"/>
              </a:rPr>
              <a:t> informed business decisions.</a:t>
            </a:r>
            <a:endParaRPr lang="en-US" sz="1750" dirty="0"/>
          </a:p>
        </p:txBody>
      </p:sp>
      <p:sp>
        <p:nvSpPr>
          <p:cNvPr id="25" name="Text 11"/>
          <p:cNvSpPr/>
          <p:nvPr/>
        </p:nvSpPr>
        <p:spPr>
          <a:xfrm>
            <a:off x="6478072" y="5318521"/>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3</a:t>
            </a:r>
            <a:endParaRPr lang="en-US" sz="2624" dirty="0"/>
          </a:p>
        </p:txBody>
      </p:sp>
      <p:pic>
        <p:nvPicPr>
          <p:cNvPr id="27" name="Image 1" descr="preencoded.png"/>
          <p:cNvPicPr>
            <a:picLocks noChangeAspect="1"/>
          </p:cNvPicPr>
          <p:nvPr/>
        </p:nvPicPr>
        <p:blipFill>
          <a:blip r:embed="rId3"/>
          <a:stretch>
            <a:fillRect/>
          </a:stretch>
        </p:blipFill>
        <p:spPr>
          <a:xfrm>
            <a:off x="0" y="0"/>
            <a:ext cx="5486400" cy="8229600"/>
          </a:xfrm>
          <a:prstGeom prst="rect">
            <a:avLst/>
          </a:prstGeom>
        </p:spPr>
      </p:pic>
      <p:pic>
        <p:nvPicPr>
          <p:cNvPr id="31" name="Picture 30" descr="AI-PNG-HD.png"/>
          <p:cNvPicPr>
            <a:picLocks noChangeAspect="1"/>
          </p:cNvPicPr>
          <p:nvPr/>
        </p:nvPicPr>
        <p:blipFill>
          <a:blip r:embed="rId4"/>
          <a:stretch>
            <a:fillRect/>
          </a:stretch>
        </p:blipFill>
        <p:spPr>
          <a:xfrm>
            <a:off x="-228600" y="1925002"/>
            <a:ext cx="5715000" cy="3810000"/>
          </a:xfrm>
          <a:prstGeom prst="rect">
            <a:avLst/>
          </a:prstGeom>
        </p:spPr>
      </p:pic>
      <p:sp>
        <p:nvSpPr>
          <p:cNvPr id="32" name="Rectangle 31"/>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34" name="Picture 33" descr="337-3378079_ernst-young-bkk-logo-ernst-young-logo-2018.png"/>
          <p:cNvPicPr>
            <a:picLocks noChangeAspect="1"/>
          </p:cNvPicPr>
          <p:nvPr/>
        </p:nvPicPr>
        <p:blipFill>
          <a:blip r:embed="rId5"/>
          <a:srcRect r="60349"/>
          <a:stretch>
            <a:fillRect/>
          </a:stretch>
        </p:blipFill>
        <p:spPr>
          <a:xfrm>
            <a:off x="13547470" y="138978"/>
            <a:ext cx="778129" cy="96223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6046839" y="668594"/>
            <a:ext cx="6751320" cy="694373"/>
          </a:xfrm>
          <a:prstGeom prst="rect">
            <a:avLst/>
          </a:prstGeom>
          <a:noFill/>
          <a:ln/>
        </p:spPr>
        <p:txBody>
          <a:bodyPr wrap="none" rtlCol="0" anchor="t"/>
          <a:lstStyle/>
          <a:p>
            <a:pPr marL="0" indent="0">
              <a:lnSpc>
                <a:spcPts val="5468"/>
              </a:lnSpc>
              <a:buNone/>
            </a:pPr>
            <a:r>
              <a:rPr lang="en-US" sz="4374" dirty="0">
                <a:solidFill>
                  <a:srgbClr val="1B1B27"/>
                </a:solidFill>
                <a:latin typeface="Bahnschrift" pitchFamily="34" charset="0"/>
                <a:ea typeface="Raleway" pitchFamily="34" charset="-122"/>
                <a:cs typeface="Raleway" pitchFamily="34" charset="-120"/>
              </a:rPr>
              <a:t>Market Landscape in India</a:t>
            </a:r>
            <a:endParaRPr lang="en-US" sz="4374" dirty="0">
              <a:latin typeface="Bahnschrift" pitchFamily="34" charset="0"/>
            </a:endParaRPr>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8" name="TextBox 7"/>
          <p:cNvSpPr txBox="1"/>
          <p:nvPr/>
        </p:nvSpPr>
        <p:spPr>
          <a:xfrm>
            <a:off x="6046839" y="1740310"/>
            <a:ext cx="7376736" cy="5940088"/>
          </a:xfrm>
          <a:prstGeom prst="rect">
            <a:avLst/>
          </a:prstGeom>
          <a:noFill/>
        </p:spPr>
        <p:txBody>
          <a:bodyPr wrap="square" rtlCol="0">
            <a:spAutoFit/>
          </a:bodyPr>
          <a:lstStyle/>
          <a:p>
            <a:pPr>
              <a:buFont typeface="Wingdings" pitchFamily="2" charset="2"/>
              <a:buChar char="v"/>
            </a:pPr>
            <a:r>
              <a:rPr lang="en-GB" sz="2000" b="1" dirty="0" smtClean="0"/>
              <a:t> Growing AI Adoption</a:t>
            </a:r>
            <a:endParaRPr lang="en-GB" sz="2000" dirty="0" smtClean="0"/>
          </a:p>
          <a:p>
            <a:r>
              <a:rPr lang="en-GB" sz="2000" dirty="0" smtClean="0"/>
              <a:t>The Indian market is experiencing a significant surge in the adoption of AI solutions across diverse industries. Businesses are embracing AI-driven technologies to improve operational efficiency, customer experience and decision-making processes.</a:t>
            </a:r>
          </a:p>
          <a:p>
            <a:endParaRPr lang="en-GB" sz="2000" dirty="0" smtClean="0"/>
          </a:p>
          <a:p>
            <a:pPr>
              <a:buFont typeface="Wingdings" pitchFamily="2" charset="2"/>
              <a:buChar char="v"/>
            </a:pPr>
            <a:r>
              <a:rPr lang="en-GB" sz="2000" b="1" dirty="0" smtClean="0"/>
              <a:t>Key Sectors Embracing AI</a:t>
            </a:r>
          </a:p>
          <a:p>
            <a:r>
              <a:rPr lang="en-GB" sz="2000" dirty="0" smtClean="0"/>
              <a:t>Various industries in India, including finance, healthcare, e-commerce and manufacturing are actively integrating AI into their operations. From personalized recommendations to predictive analytics. AI is reshaping the way these sectors operate and deliver value to their customers.</a:t>
            </a:r>
          </a:p>
          <a:p>
            <a:endParaRPr lang="en-GB" sz="2000" dirty="0" smtClean="0"/>
          </a:p>
          <a:p>
            <a:pPr>
              <a:buFont typeface="Wingdings" pitchFamily="2" charset="2"/>
              <a:buChar char="v"/>
            </a:pPr>
            <a:r>
              <a:rPr lang="en-GB" sz="2000" b="1" dirty="0" smtClean="0"/>
              <a:t>Government Support and Initiatives</a:t>
            </a:r>
          </a:p>
          <a:p>
            <a:r>
              <a:rPr lang="en-GB" sz="2000" dirty="0" smtClean="0"/>
              <a:t>The Indian government is actively supporting AI development and innovation through various initiatives. From funding AI research to promoting AI-based projects, the government's efforts are </a:t>
            </a:r>
            <a:r>
              <a:rPr lang="en-GB" sz="2000" dirty="0" err="1" smtClean="0"/>
              <a:t>fueling</a:t>
            </a:r>
            <a:r>
              <a:rPr lang="en-GB" sz="2000" dirty="0" smtClean="0"/>
              <a:t> the growth of AI technology and its widespread adoption across the nation.</a:t>
            </a:r>
            <a:endParaRPr lang="en-US" sz="2000" dirty="0" smtClean="0">
              <a:latin typeface="Bahnschrift" pitchFamily="34" charset="0"/>
            </a:endParaRPr>
          </a:p>
        </p:txBody>
      </p:sp>
      <p:sp>
        <p:nvSpPr>
          <p:cNvPr id="9" name="Rectangle 8"/>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10" name="Picture 9" descr="337-3378079_ernst-young-bkk-logo-ernst-young-logo-2018.png"/>
          <p:cNvPicPr>
            <a:picLocks noChangeAspect="1"/>
          </p:cNvPicPr>
          <p:nvPr/>
        </p:nvPicPr>
        <p:blipFill>
          <a:blip r:embed="rId4"/>
          <a:srcRect r="60349"/>
          <a:stretch>
            <a:fillRect/>
          </a:stretch>
        </p:blipFill>
        <p:spPr>
          <a:xfrm>
            <a:off x="13547470" y="138978"/>
            <a:ext cx="778129" cy="96223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833199" y="893564"/>
            <a:ext cx="7429500" cy="694373"/>
          </a:xfrm>
          <a:prstGeom prst="rect">
            <a:avLst/>
          </a:prstGeom>
          <a:noFill/>
          <a:ln/>
        </p:spPr>
        <p:txBody>
          <a:bodyPr wrap="none" rtlCol="0" anchor="t"/>
          <a:lstStyle/>
          <a:p>
            <a:pPr marL="0" indent="0">
              <a:lnSpc>
                <a:spcPts val="5468"/>
              </a:lnSpc>
              <a:buNone/>
            </a:pPr>
            <a:r>
              <a:rPr lang="en-US" sz="4374" dirty="0">
                <a:solidFill>
                  <a:srgbClr val="1B1B27"/>
                </a:solidFill>
                <a:latin typeface="Bahnschrift" pitchFamily="34" charset="0"/>
                <a:ea typeface="Raleway" pitchFamily="34" charset="-122"/>
                <a:cs typeface="Raleway" pitchFamily="34" charset="-120"/>
              </a:rPr>
              <a:t>Key Benefits of Generative AI</a:t>
            </a:r>
            <a:endParaRPr lang="en-US" sz="4374" dirty="0">
              <a:latin typeface="Bahnschrift" pitchFamily="34" charset="0"/>
            </a:endParaRPr>
          </a:p>
        </p:txBody>
      </p:sp>
      <p:sp>
        <p:nvSpPr>
          <p:cNvPr id="5" name="Shape 3"/>
          <p:cNvSpPr/>
          <p:nvPr/>
        </p:nvSpPr>
        <p:spPr>
          <a:xfrm>
            <a:off x="833199" y="2441972"/>
            <a:ext cx="499943" cy="499943"/>
          </a:xfrm>
          <a:prstGeom prst="roundRect">
            <a:avLst>
              <a:gd name="adj" fmla="val 10974"/>
            </a:avLst>
          </a:prstGeom>
          <a:solidFill>
            <a:srgbClr val="E1E1EA"/>
          </a:solidFill>
          <a:ln w="7620">
            <a:solidFill>
              <a:srgbClr val="C3C3D5"/>
            </a:solidFill>
            <a:prstDash val="solid"/>
          </a:ln>
        </p:spPr>
      </p:sp>
      <p:sp>
        <p:nvSpPr>
          <p:cNvPr id="6" name="Text 4"/>
          <p:cNvSpPr/>
          <p:nvPr/>
        </p:nvSpPr>
        <p:spPr>
          <a:xfrm>
            <a:off x="1010722" y="2483644"/>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7" name="Text 5"/>
          <p:cNvSpPr/>
          <p:nvPr/>
        </p:nvSpPr>
        <p:spPr>
          <a:xfrm>
            <a:off x="1555313" y="2518291"/>
            <a:ext cx="2545080" cy="347186"/>
          </a:xfrm>
          <a:prstGeom prst="rect">
            <a:avLst/>
          </a:prstGeom>
          <a:noFill/>
          <a:ln/>
        </p:spPr>
        <p:txBody>
          <a:bodyPr wrap="none" rtlCol="0" anchor="t"/>
          <a:lstStyle/>
          <a:p>
            <a:pPr marL="0" indent="0">
              <a:lnSpc>
                <a:spcPts val="2734"/>
              </a:lnSpc>
              <a:buNone/>
            </a:pPr>
            <a:r>
              <a:rPr lang="en-US" sz="2200" b="1" dirty="0">
                <a:solidFill>
                  <a:srgbClr val="3C3939"/>
                </a:solidFill>
                <a:latin typeface="Georgia" pitchFamily="18" charset="0"/>
                <a:ea typeface="Raleway" pitchFamily="34" charset="-122"/>
                <a:cs typeface="Raleway" pitchFamily="34" charset="-120"/>
              </a:rPr>
              <a:t>Enhanced Creativity</a:t>
            </a:r>
            <a:endParaRPr lang="en-US" sz="2200" b="1" dirty="0">
              <a:latin typeface="Georgia" pitchFamily="18" charset="0"/>
            </a:endParaRPr>
          </a:p>
        </p:txBody>
      </p:sp>
      <p:sp>
        <p:nvSpPr>
          <p:cNvPr id="8" name="Text 6"/>
          <p:cNvSpPr/>
          <p:nvPr/>
        </p:nvSpPr>
        <p:spPr>
          <a:xfrm>
            <a:off x="1555313" y="2941915"/>
            <a:ext cx="2905601" cy="1421606"/>
          </a:xfrm>
          <a:prstGeom prst="rect">
            <a:avLst/>
          </a:prstGeom>
          <a:noFill/>
          <a:ln/>
        </p:spPr>
        <p:txBody>
          <a:bodyPr wrap="square" rtlCol="0" anchor="t"/>
          <a:lstStyle/>
          <a:p>
            <a:pPr marL="0" indent="0">
              <a:lnSpc>
                <a:spcPts val="2799"/>
              </a:lnSpc>
              <a:buNone/>
            </a:pPr>
            <a:r>
              <a:rPr lang="en-US" sz="1700" dirty="0">
                <a:solidFill>
                  <a:srgbClr val="3C3939"/>
                </a:solidFill>
                <a:ea typeface="Roboto" pitchFamily="34" charset="-122"/>
                <a:cs typeface="Roboto" pitchFamily="34" charset="-120"/>
              </a:rPr>
              <a:t>Showcase how Generative AI enables </a:t>
            </a:r>
            <a:r>
              <a:rPr lang="en-US" sz="1700" dirty="0" smtClean="0">
                <a:solidFill>
                  <a:srgbClr val="3C3939"/>
                </a:solidFill>
                <a:ea typeface="Roboto" pitchFamily="34" charset="-122"/>
                <a:cs typeface="Roboto" pitchFamily="34" charset="-120"/>
              </a:rPr>
              <a:t>clients </a:t>
            </a:r>
            <a:r>
              <a:rPr lang="en-US" sz="1700" dirty="0">
                <a:solidFill>
                  <a:srgbClr val="3C3939"/>
                </a:solidFill>
                <a:ea typeface="Roboto" pitchFamily="34" charset="-122"/>
                <a:cs typeface="Roboto" pitchFamily="34" charset="-120"/>
              </a:rPr>
              <a:t>to create unique and engaging content effortlessly.</a:t>
            </a:r>
            <a:endParaRPr lang="en-US" sz="1700" dirty="0"/>
          </a:p>
        </p:txBody>
      </p:sp>
      <p:sp>
        <p:nvSpPr>
          <p:cNvPr id="9" name="Shape 7"/>
          <p:cNvSpPr/>
          <p:nvPr/>
        </p:nvSpPr>
        <p:spPr>
          <a:xfrm>
            <a:off x="5020628" y="2441972"/>
            <a:ext cx="499943" cy="499943"/>
          </a:xfrm>
          <a:prstGeom prst="roundRect">
            <a:avLst>
              <a:gd name="adj" fmla="val 10974"/>
            </a:avLst>
          </a:prstGeom>
          <a:solidFill>
            <a:srgbClr val="E1E1EA"/>
          </a:solidFill>
          <a:ln w="7620">
            <a:solidFill>
              <a:srgbClr val="C3C3D5"/>
            </a:solidFill>
            <a:prstDash val="solid"/>
          </a:ln>
        </p:spPr>
      </p:sp>
      <p:sp>
        <p:nvSpPr>
          <p:cNvPr id="10" name="Text 8"/>
          <p:cNvSpPr/>
          <p:nvPr/>
        </p:nvSpPr>
        <p:spPr>
          <a:xfrm>
            <a:off x="5182911" y="2483644"/>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1" name="Text 9"/>
          <p:cNvSpPr/>
          <p:nvPr/>
        </p:nvSpPr>
        <p:spPr>
          <a:xfrm>
            <a:off x="5742742" y="2518291"/>
            <a:ext cx="2221944" cy="347186"/>
          </a:xfrm>
          <a:prstGeom prst="rect">
            <a:avLst/>
          </a:prstGeom>
          <a:noFill/>
          <a:ln/>
        </p:spPr>
        <p:txBody>
          <a:bodyPr wrap="none" rtlCol="0" anchor="t"/>
          <a:lstStyle/>
          <a:p>
            <a:pPr marL="0" indent="0">
              <a:lnSpc>
                <a:spcPts val="2734"/>
              </a:lnSpc>
              <a:buNone/>
            </a:pPr>
            <a:r>
              <a:rPr lang="en-US" sz="2200" b="1" dirty="0">
                <a:solidFill>
                  <a:srgbClr val="3C3939"/>
                </a:solidFill>
                <a:latin typeface="Georgia" pitchFamily="18" charset="0"/>
                <a:ea typeface="Raleway" pitchFamily="34" charset="-122"/>
                <a:cs typeface="Raleway" pitchFamily="34" charset="-120"/>
              </a:rPr>
              <a:t>Cost Efficiency</a:t>
            </a:r>
            <a:endParaRPr lang="en-US" sz="2200" b="1" dirty="0">
              <a:latin typeface="Georgia" pitchFamily="18" charset="0"/>
            </a:endParaRPr>
          </a:p>
        </p:txBody>
      </p:sp>
      <p:sp>
        <p:nvSpPr>
          <p:cNvPr id="12" name="Text 10"/>
          <p:cNvSpPr/>
          <p:nvPr/>
        </p:nvSpPr>
        <p:spPr>
          <a:xfrm>
            <a:off x="5742742" y="2941915"/>
            <a:ext cx="2905601" cy="1421606"/>
          </a:xfrm>
          <a:prstGeom prst="rect">
            <a:avLst/>
          </a:prstGeom>
          <a:noFill/>
          <a:ln/>
        </p:spPr>
        <p:txBody>
          <a:bodyPr wrap="square" rtlCol="0" anchor="t"/>
          <a:lstStyle/>
          <a:p>
            <a:pPr marL="0" indent="0">
              <a:lnSpc>
                <a:spcPts val="2799"/>
              </a:lnSpc>
              <a:buNone/>
            </a:pPr>
            <a:r>
              <a:rPr lang="en-US" sz="1700" dirty="0">
                <a:solidFill>
                  <a:srgbClr val="3C3939"/>
                </a:solidFill>
                <a:ea typeface="Roboto" pitchFamily="34" charset="-122"/>
                <a:cs typeface="Roboto" pitchFamily="34" charset="-120"/>
              </a:rPr>
              <a:t>Illustrate how AI-driven automation can lead to cost savings and increased productivity.</a:t>
            </a:r>
            <a:endParaRPr lang="en-US" sz="1700" dirty="0"/>
          </a:p>
        </p:txBody>
      </p:sp>
      <p:sp>
        <p:nvSpPr>
          <p:cNvPr id="13" name="Shape 11"/>
          <p:cNvSpPr/>
          <p:nvPr/>
        </p:nvSpPr>
        <p:spPr>
          <a:xfrm>
            <a:off x="833199" y="4981337"/>
            <a:ext cx="499943" cy="499943"/>
          </a:xfrm>
          <a:prstGeom prst="roundRect">
            <a:avLst>
              <a:gd name="adj" fmla="val 10974"/>
            </a:avLst>
          </a:prstGeom>
          <a:solidFill>
            <a:srgbClr val="E1E1EA"/>
          </a:solidFill>
          <a:ln w="7620">
            <a:solidFill>
              <a:srgbClr val="C3C3D5"/>
            </a:solidFill>
            <a:prstDash val="solid"/>
          </a:ln>
        </p:spPr>
      </p:sp>
      <p:sp>
        <p:nvSpPr>
          <p:cNvPr id="14" name="Text 12"/>
          <p:cNvSpPr/>
          <p:nvPr/>
        </p:nvSpPr>
        <p:spPr>
          <a:xfrm>
            <a:off x="991672" y="5023009"/>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5" name="Text 13"/>
          <p:cNvSpPr/>
          <p:nvPr/>
        </p:nvSpPr>
        <p:spPr>
          <a:xfrm>
            <a:off x="1555313" y="5057656"/>
            <a:ext cx="2221944" cy="347186"/>
          </a:xfrm>
          <a:prstGeom prst="rect">
            <a:avLst/>
          </a:prstGeom>
          <a:noFill/>
          <a:ln/>
        </p:spPr>
        <p:txBody>
          <a:bodyPr wrap="none" rtlCol="0" anchor="t"/>
          <a:lstStyle/>
          <a:p>
            <a:pPr marL="0" indent="0">
              <a:lnSpc>
                <a:spcPts val="2734"/>
              </a:lnSpc>
              <a:buNone/>
            </a:pPr>
            <a:r>
              <a:rPr lang="en-US" sz="2200" b="1" dirty="0">
                <a:solidFill>
                  <a:srgbClr val="3C3939"/>
                </a:solidFill>
                <a:latin typeface="Georgia" pitchFamily="18" charset="0"/>
                <a:ea typeface="Raleway" pitchFamily="34" charset="-122"/>
                <a:cs typeface="Raleway" pitchFamily="34" charset="-120"/>
              </a:rPr>
              <a:t>Personalization</a:t>
            </a:r>
            <a:endParaRPr lang="en-US" sz="2200" b="1" dirty="0">
              <a:latin typeface="Georgia" pitchFamily="18" charset="0"/>
            </a:endParaRPr>
          </a:p>
        </p:txBody>
      </p:sp>
      <p:sp>
        <p:nvSpPr>
          <p:cNvPr id="16" name="Text 14"/>
          <p:cNvSpPr/>
          <p:nvPr/>
        </p:nvSpPr>
        <p:spPr>
          <a:xfrm>
            <a:off x="1555313" y="5481280"/>
            <a:ext cx="6755487" cy="710803"/>
          </a:xfrm>
          <a:prstGeom prst="rect">
            <a:avLst/>
          </a:prstGeom>
          <a:noFill/>
          <a:ln/>
        </p:spPr>
        <p:txBody>
          <a:bodyPr wrap="square" rtlCol="0" anchor="t"/>
          <a:lstStyle/>
          <a:p>
            <a:pPr marL="0" indent="0">
              <a:lnSpc>
                <a:spcPts val="2799"/>
              </a:lnSpc>
              <a:buNone/>
            </a:pPr>
            <a:r>
              <a:rPr lang="en-US" sz="1700" dirty="0">
                <a:solidFill>
                  <a:srgbClr val="3C3939"/>
                </a:solidFill>
                <a:ea typeface="Roboto" pitchFamily="34" charset="-122"/>
                <a:cs typeface="Roboto" pitchFamily="34" charset="-120"/>
              </a:rPr>
              <a:t>Highlight the ability to cater to individual client preferences, leading to improved customer experiences.</a:t>
            </a:r>
            <a:endParaRPr lang="en-US" sz="170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9" name="Rectangle 18"/>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20" name="Picture 19" descr="337-3378079_ernst-young-bkk-logo-ernst-young-logo-2018.png"/>
          <p:cNvPicPr>
            <a:picLocks noChangeAspect="1"/>
          </p:cNvPicPr>
          <p:nvPr/>
        </p:nvPicPr>
        <p:blipFill>
          <a:blip r:embed="rId4"/>
          <a:srcRect r="60349"/>
          <a:stretch>
            <a:fillRect/>
          </a:stretch>
        </p:blipFill>
        <p:spPr>
          <a:xfrm>
            <a:off x="13547470" y="138978"/>
            <a:ext cx="778129" cy="96223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p:nvPr/>
        </p:nvSpPr>
        <p:spPr>
          <a:xfrm>
            <a:off x="749218" y="406840"/>
            <a:ext cx="12949083" cy="1388745"/>
          </a:xfrm>
          <a:prstGeom prst="rect">
            <a:avLst/>
          </a:prstGeom>
          <a:noFill/>
          <a:ln/>
        </p:spPr>
        <p:txBody>
          <a:bodyPr wrap="square" rtlCol="0" anchor="t"/>
          <a:lstStyle/>
          <a:p>
            <a:pPr marL="0" indent="0">
              <a:lnSpc>
                <a:spcPts val="5468"/>
              </a:lnSpc>
              <a:buNone/>
            </a:pPr>
            <a:r>
              <a:rPr lang="en-US" sz="4374" dirty="0">
                <a:solidFill>
                  <a:srgbClr val="312F2B"/>
                </a:solidFill>
                <a:latin typeface="Bahnschrift" pitchFamily="34" charset="0"/>
                <a:ea typeface="Georgia" pitchFamily="34" charset="-122"/>
                <a:cs typeface="Georgia" pitchFamily="34" charset="-120"/>
              </a:rPr>
              <a:t>Unique Features of EY's Generative </a:t>
            </a:r>
            <a:r>
              <a:rPr lang="en-US" sz="4374" dirty="0" smtClean="0">
                <a:solidFill>
                  <a:srgbClr val="312F2B"/>
                </a:solidFill>
                <a:latin typeface="Bahnschrift" pitchFamily="34" charset="0"/>
                <a:ea typeface="Georgia" pitchFamily="34" charset="-122"/>
                <a:cs typeface="Georgia" pitchFamily="34" charset="-120"/>
              </a:rPr>
              <a:t>AI </a:t>
            </a:r>
            <a:r>
              <a:rPr lang="en-US" sz="4374" dirty="0">
                <a:solidFill>
                  <a:srgbClr val="312F2B"/>
                </a:solidFill>
                <a:latin typeface="Bahnschrift" pitchFamily="34" charset="0"/>
                <a:ea typeface="Georgia" pitchFamily="34" charset="-122"/>
                <a:cs typeface="Georgia" pitchFamily="34" charset="-120"/>
              </a:rPr>
              <a:t>Solutions</a:t>
            </a:r>
            <a:endParaRPr lang="en-US" sz="4374" dirty="0">
              <a:latin typeface="Bahnschrift" pitchFamily="34" charset="0"/>
            </a:endParaRPr>
          </a:p>
        </p:txBody>
      </p:sp>
      <p:sp>
        <p:nvSpPr>
          <p:cNvPr id="3" name="Shape 2"/>
          <p:cNvSpPr/>
          <p:nvPr/>
        </p:nvSpPr>
        <p:spPr>
          <a:xfrm>
            <a:off x="2037993" y="4853583"/>
            <a:ext cx="10554414" cy="44410"/>
          </a:xfrm>
          <a:prstGeom prst="rect">
            <a:avLst/>
          </a:prstGeom>
          <a:solidFill>
            <a:srgbClr val="D1D1C7"/>
          </a:solidFill>
          <a:ln/>
        </p:spPr>
      </p:sp>
      <p:sp>
        <p:nvSpPr>
          <p:cNvPr id="4" name="Shape 3"/>
          <p:cNvSpPr/>
          <p:nvPr/>
        </p:nvSpPr>
        <p:spPr>
          <a:xfrm>
            <a:off x="4598849" y="4853583"/>
            <a:ext cx="44410" cy="777597"/>
          </a:xfrm>
          <a:prstGeom prst="rect">
            <a:avLst/>
          </a:prstGeom>
          <a:solidFill>
            <a:srgbClr val="D1D1C7"/>
          </a:solidFill>
          <a:ln/>
        </p:spPr>
      </p:sp>
      <p:sp>
        <p:nvSpPr>
          <p:cNvPr id="5" name="Shape 4"/>
          <p:cNvSpPr/>
          <p:nvPr/>
        </p:nvSpPr>
        <p:spPr>
          <a:xfrm>
            <a:off x="4371142" y="4603671"/>
            <a:ext cx="499943" cy="499943"/>
          </a:xfrm>
          <a:prstGeom prst="roundRect">
            <a:avLst>
              <a:gd name="adj" fmla="val 10974"/>
            </a:avLst>
          </a:prstGeom>
          <a:solidFill>
            <a:srgbClr val="E8E8E3"/>
          </a:solidFill>
          <a:ln w="7620">
            <a:solidFill>
              <a:srgbClr val="D1D1C7"/>
            </a:solidFill>
            <a:prstDash val="solid"/>
          </a:ln>
        </p:spPr>
      </p:sp>
      <p:sp>
        <p:nvSpPr>
          <p:cNvPr id="6" name="Text 5"/>
          <p:cNvSpPr/>
          <p:nvPr/>
        </p:nvSpPr>
        <p:spPr>
          <a:xfrm>
            <a:off x="4529614" y="4645343"/>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1</a:t>
            </a:r>
            <a:endParaRPr lang="en-US" sz="2624" dirty="0"/>
          </a:p>
        </p:txBody>
      </p:sp>
      <p:sp>
        <p:nvSpPr>
          <p:cNvPr id="7" name="Text 6"/>
          <p:cNvSpPr/>
          <p:nvPr/>
        </p:nvSpPr>
        <p:spPr>
          <a:xfrm>
            <a:off x="3100864" y="5853470"/>
            <a:ext cx="3040380" cy="347186"/>
          </a:xfrm>
          <a:prstGeom prst="rect">
            <a:avLst/>
          </a:prstGeom>
          <a:noFill/>
          <a:ln/>
        </p:spPr>
        <p:txBody>
          <a:bodyPr wrap="none" rtlCol="0" anchor="t"/>
          <a:lstStyle/>
          <a:p>
            <a:pPr marL="0" indent="0" algn="ctr">
              <a:lnSpc>
                <a:spcPts val="2734"/>
              </a:lnSpc>
              <a:buNone/>
            </a:pPr>
            <a:r>
              <a:rPr lang="en-US" sz="2200" u="sng" dirty="0">
                <a:solidFill>
                  <a:srgbClr val="272525"/>
                </a:solidFill>
                <a:latin typeface="Georgia" pitchFamily="34" charset="0"/>
                <a:ea typeface="Georgia" pitchFamily="34" charset="-122"/>
                <a:cs typeface="Georgia" pitchFamily="34" charset="-120"/>
              </a:rPr>
              <a:t>Customizable Solutions</a:t>
            </a:r>
            <a:endParaRPr lang="en-US" sz="2200" u="sng" dirty="0"/>
          </a:p>
        </p:txBody>
      </p:sp>
      <p:sp>
        <p:nvSpPr>
          <p:cNvPr id="8" name="Text 7"/>
          <p:cNvSpPr/>
          <p:nvPr/>
        </p:nvSpPr>
        <p:spPr>
          <a:xfrm>
            <a:off x="2260163" y="6422827"/>
            <a:ext cx="4721781" cy="710803"/>
          </a:xfrm>
          <a:prstGeom prst="rect">
            <a:avLst/>
          </a:prstGeom>
          <a:noFill/>
          <a:ln/>
        </p:spPr>
        <p:txBody>
          <a:bodyPr wrap="square" rtlCol="0" anchor="t"/>
          <a:lstStyle/>
          <a:p>
            <a:pPr marL="0" indent="0" algn="ctr">
              <a:lnSpc>
                <a:spcPts val="2799"/>
              </a:lnSpc>
              <a:buNone/>
            </a:pPr>
            <a:r>
              <a:rPr lang="en-US" sz="1700" dirty="0">
                <a:solidFill>
                  <a:srgbClr val="272525"/>
                </a:solidFill>
                <a:ea typeface="Lato" pitchFamily="34" charset="-122"/>
                <a:cs typeface="Lato" pitchFamily="34" charset="-120"/>
              </a:rPr>
              <a:t>Our Generative AI solutions are tailored to the unique needs of your business.</a:t>
            </a:r>
            <a:endParaRPr lang="en-US" sz="1700" dirty="0"/>
          </a:p>
        </p:txBody>
      </p:sp>
      <p:sp>
        <p:nvSpPr>
          <p:cNvPr id="9" name="Shape 8"/>
          <p:cNvSpPr/>
          <p:nvPr/>
        </p:nvSpPr>
        <p:spPr>
          <a:xfrm>
            <a:off x="7292995" y="4075986"/>
            <a:ext cx="44410" cy="777597"/>
          </a:xfrm>
          <a:prstGeom prst="rect">
            <a:avLst/>
          </a:prstGeom>
          <a:solidFill>
            <a:srgbClr val="D1D1C7"/>
          </a:solidFill>
          <a:ln/>
        </p:spPr>
      </p:sp>
      <p:sp>
        <p:nvSpPr>
          <p:cNvPr id="10" name="Shape 9"/>
          <p:cNvSpPr/>
          <p:nvPr/>
        </p:nvSpPr>
        <p:spPr>
          <a:xfrm>
            <a:off x="7065288" y="4603671"/>
            <a:ext cx="499943" cy="499943"/>
          </a:xfrm>
          <a:prstGeom prst="roundRect">
            <a:avLst>
              <a:gd name="adj" fmla="val 10974"/>
            </a:avLst>
          </a:prstGeom>
          <a:solidFill>
            <a:srgbClr val="E8E8E3"/>
          </a:solidFill>
          <a:ln w="7620">
            <a:solidFill>
              <a:srgbClr val="D1D1C7"/>
            </a:solidFill>
            <a:prstDash val="solid"/>
          </a:ln>
        </p:spPr>
      </p:sp>
      <p:sp>
        <p:nvSpPr>
          <p:cNvPr id="11" name="Text 10"/>
          <p:cNvSpPr/>
          <p:nvPr/>
        </p:nvSpPr>
        <p:spPr>
          <a:xfrm>
            <a:off x="7223760" y="4645343"/>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2</a:t>
            </a:r>
            <a:endParaRPr lang="en-US" sz="2624" dirty="0"/>
          </a:p>
        </p:txBody>
      </p:sp>
      <p:sp>
        <p:nvSpPr>
          <p:cNvPr id="12" name="Text 11"/>
          <p:cNvSpPr/>
          <p:nvPr/>
        </p:nvSpPr>
        <p:spPr>
          <a:xfrm>
            <a:off x="5448300" y="2573536"/>
            <a:ext cx="3733800" cy="347186"/>
          </a:xfrm>
          <a:prstGeom prst="rect">
            <a:avLst/>
          </a:prstGeom>
          <a:noFill/>
          <a:ln/>
        </p:spPr>
        <p:txBody>
          <a:bodyPr wrap="none" rtlCol="0" anchor="t"/>
          <a:lstStyle/>
          <a:p>
            <a:pPr marL="0" indent="0" algn="ctr">
              <a:lnSpc>
                <a:spcPts val="2734"/>
              </a:lnSpc>
              <a:buNone/>
            </a:pPr>
            <a:r>
              <a:rPr lang="en-US" sz="2200" u="sng" dirty="0">
                <a:latin typeface="Georgia" pitchFamily="34" charset="0"/>
                <a:ea typeface="Georgia" pitchFamily="34" charset="-122"/>
                <a:cs typeface="Georgia" pitchFamily="34" charset="-120"/>
              </a:rPr>
              <a:t>Flexible Deployment Options</a:t>
            </a:r>
            <a:endParaRPr lang="en-US" sz="2200" u="sng" dirty="0"/>
          </a:p>
        </p:txBody>
      </p:sp>
      <p:sp>
        <p:nvSpPr>
          <p:cNvPr id="13" name="Text 12"/>
          <p:cNvSpPr/>
          <p:nvPr/>
        </p:nvSpPr>
        <p:spPr>
          <a:xfrm>
            <a:off x="4954310" y="3142893"/>
            <a:ext cx="4721781" cy="710803"/>
          </a:xfrm>
          <a:prstGeom prst="rect">
            <a:avLst/>
          </a:prstGeom>
          <a:noFill/>
          <a:ln/>
        </p:spPr>
        <p:txBody>
          <a:bodyPr wrap="square" rtlCol="0" anchor="t"/>
          <a:lstStyle/>
          <a:p>
            <a:pPr marL="0" indent="0" algn="ctr">
              <a:lnSpc>
                <a:spcPts val="2799"/>
              </a:lnSpc>
              <a:buNone/>
            </a:pPr>
            <a:r>
              <a:rPr lang="en-US" sz="1700" dirty="0">
                <a:solidFill>
                  <a:srgbClr val="272525"/>
                </a:solidFill>
                <a:ea typeface="Lato" pitchFamily="34" charset="-122"/>
                <a:cs typeface="Lato" pitchFamily="34" charset="-120"/>
              </a:rPr>
              <a:t>Our solutions can be deployed on-premise or in the cloud, depending on your business needs.</a:t>
            </a:r>
            <a:endParaRPr lang="en-US" sz="1700" dirty="0"/>
          </a:p>
        </p:txBody>
      </p:sp>
      <p:sp>
        <p:nvSpPr>
          <p:cNvPr id="14" name="Shape 13"/>
          <p:cNvSpPr/>
          <p:nvPr/>
        </p:nvSpPr>
        <p:spPr>
          <a:xfrm>
            <a:off x="9987141" y="4853583"/>
            <a:ext cx="44410" cy="777597"/>
          </a:xfrm>
          <a:prstGeom prst="rect">
            <a:avLst/>
          </a:prstGeom>
          <a:solidFill>
            <a:srgbClr val="D1D1C7"/>
          </a:solidFill>
          <a:ln/>
        </p:spPr>
      </p:sp>
      <p:sp>
        <p:nvSpPr>
          <p:cNvPr id="15" name="Shape 14"/>
          <p:cNvSpPr/>
          <p:nvPr/>
        </p:nvSpPr>
        <p:spPr>
          <a:xfrm>
            <a:off x="9759434" y="4603671"/>
            <a:ext cx="499943" cy="499943"/>
          </a:xfrm>
          <a:prstGeom prst="roundRect">
            <a:avLst>
              <a:gd name="adj" fmla="val 10974"/>
            </a:avLst>
          </a:prstGeom>
          <a:solidFill>
            <a:srgbClr val="E8E8E3"/>
          </a:solidFill>
          <a:ln w="7620">
            <a:solidFill>
              <a:srgbClr val="D1D1C7"/>
            </a:solidFill>
            <a:prstDash val="solid"/>
          </a:ln>
        </p:spPr>
      </p:sp>
      <p:sp>
        <p:nvSpPr>
          <p:cNvPr id="16" name="Text 15"/>
          <p:cNvSpPr/>
          <p:nvPr/>
        </p:nvSpPr>
        <p:spPr>
          <a:xfrm>
            <a:off x="9917906" y="4645343"/>
            <a:ext cx="182880" cy="416481"/>
          </a:xfrm>
          <a:prstGeom prst="rect">
            <a:avLst/>
          </a:prstGeom>
          <a:noFill/>
          <a:ln/>
        </p:spPr>
        <p:txBody>
          <a:bodyPr wrap="none" rtlCol="0" anchor="t"/>
          <a:lstStyle/>
          <a:p>
            <a:pPr marL="0" indent="0" algn="ctr">
              <a:lnSpc>
                <a:spcPts val="3281"/>
              </a:lnSpc>
              <a:buNone/>
            </a:pPr>
            <a:r>
              <a:rPr lang="en-US" sz="2624" dirty="0">
                <a:solidFill>
                  <a:srgbClr val="272525"/>
                </a:solidFill>
                <a:latin typeface="Georgia" pitchFamily="34" charset="0"/>
                <a:ea typeface="Georgia" pitchFamily="34" charset="-122"/>
                <a:cs typeface="Georgia" pitchFamily="34" charset="-120"/>
              </a:rPr>
              <a:t>3</a:t>
            </a:r>
            <a:endParaRPr lang="en-US" sz="2624" dirty="0"/>
          </a:p>
        </p:txBody>
      </p:sp>
      <p:sp>
        <p:nvSpPr>
          <p:cNvPr id="17" name="Text 16"/>
          <p:cNvSpPr/>
          <p:nvPr/>
        </p:nvSpPr>
        <p:spPr>
          <a:xfrm>
            <a:off x="8713946" y="5853470"/>
            <a:ext cx="2590800" cy="347186"/>
          </a:xfrm>
          <a:prstGeom prst="rect">
            <a:avLst/>
          </a:prstGeom>
          <a:noFill/>
          <a:ln/>
        </p:spPr>
        <p:txBody>
          <a:bodyPr wrap="none" rtlCol="0" anchor="t"/>
          <a:lstStyle/>
          <a:p>
            <a:pPr marL="0" indent="0" algn="ctr">
              <a:lnSpc>
                <a:spcPts val="2734"/>
              </a:lnSpc>
              <a:buNone/>
            </a:pPr>
            <a:r>
              <a:rPr lang="en-US" sz="2200" u="sng" dirty="0">
                <a:solidFill>
                  <a:srgbClr val="272525"/>
                </a:solidFill>
                <a:latin typeface="Georgia" pitchFamily="34" charset="0"/>
                <a:ea typeface="Georgia" pitchFamily="34" charset="-122"/>
                <a:cs typeface="Georgia" pitchFamily="34" charset="-120"/>
              </a:rPr>
              <a:t>End-to-End Support</a:t>
            </a:r>
            <a:endParaRPr lang="en-US" sz="2200" u="sng" dirty="0"/>
          </a:p>
        </p:txBody>
      </p:sp>
      <p:sp>
        <p:nvSpPr>
          <p:cNvPr id="18" name="Text 17"/>
          <p:cNvSpPr/>
          <p:nvPr/>
        </p:nvSpPr>
        <p:spPr>
          <a:xfrm>
            <a:off x="7648456" y="6422827"/>
            <a:ext cx="4721781" cy="1066205"/>
          </a:xfrm>
          <a:prstGeom prst="rect">
            <a:avLst/>
          </a:prstGeom>
          <a:noFill/>
          <a:ln/>
        </p:spPr>
        <p:txBody>
          <a:bodyPr wrap="square" rtlCol="0" anchor="t"/>
          <a:lstStyle/>
          <a:p>
            <a:pPr marL="0" indent="0" algn="ctr">
              <a:lnSpc>
                <a:spcPts val="2799"/>
              </a:lnSpc>
              <a:buNone/>
            </a:pPr>
            <a:r>
              <a:rPr lang="en-US" sz="1700" dirty="0">
                <a:solidFill>
                  <a:srgbClr val="272525"/>
                </a:solidFill>
                <a:ea typeface="Lato" pitchFamily="34" charset="-122"/>
                <a:cs typeface="Lato" pitchFamily="34" charset="-120"/>
              </a:rPr>
              <a:t>We provide ongoing support and training to ensure the success of our solutions in your business operations.</a:t>
            </a:r>
            <a:endParaRPr lang="en-US" sz="1700" dirty="0"/>
          </a:p>
        </p:txBody>
      </p:sp>
      <p:sp>
        <p:nvSpPr>
          <p:cNvPr id="19" name="Rectangle 18"/>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20" name="Picture 19" descr="337-3378079_ernst-young-bkk-logo-ernst-young-logo-2018.png"/>
          <p:cNvPicPr>
            <a:picLocks noChangeAspect="1"/>
          </p:cNvPicPr>
          <p:nvPr/>
        </p:nvPicPr>
        <p:blipFill>
          <a:blip r:embed="rId2"/>
          <a:srcRect r="60349"/>
          <a:stretch>
            <a:fillRect/>
          </a:stretch>
        </p:blipFill>
        <p:spPr>
          <a:xfrm>
            <a:off x="13547470" y="138978"/>
            <a:ext cx="778129" cy="96223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7620">
            <a:solidFill>
              <a:srgbClr val="FFFFFF">
                <a:alpha val="64000"/>
              </a:srgbClr>
            </a:solidFill>
            <a:prstDash val="solid"/>
          </a:ln>
        </p:spPr>
      </p:sp>
      <p:sp>
        <p:nvSpPr>
          <p:cNvPr id="4" name="Text 2"/>
          <p:cNvSpPr/>
          <p:nvPr/>
        </p:nvSpPr>
        <p:spPr>
          <a:xfrm>
            <a:off x="5259766" y="491613"/>
            <a:ext cx="4739640" cy="694373"/>
          </a:xfrm>
          <a:prstGeom prst="rect">
            <a:avLst/>
          </a:prstGeom>
          <a:noFill/>
          <a:ln/>
        </p:spPr>
        <p:txBody>
          <a:bodyPr wrap="none" rtlCol="0" anchor="t"/>
          <a:lstStyle/>
          <a:p>
            <a:pPr marL="0" indent="0">
              <a:lnSpc>
                <a:spcPts val="5468"/>
              </a:lnSpc>
              <a:buNone/>
            </a:pPr>
            <a:r>
              <a:rPr lang="en-US" sz="4374" dirty="0">
                <a:solidFill>
                  <a:srgbClr val="1B1B27"/>
                </a:solidFill>
                <a:latin typeface="Bahnschrift" pitchFamily="34" charset="0"/>
                <a:ea typeface="Raleway" pitchFamily="34" charset="-122"/>
                <a:cs typeface="Raleway" pitchFamily="34" charset="-120"/>
              </a:rPr>
              <a:t>The EY Advantage</a:t>
            </a:r>
            <a:endParaRPr lang="en-US" sz="4374" dirty="0">
              <a:latin typeface="Bahnschrift" pitchFamily="34" charset="0"/>
            </a:endParaRPr>
          </a:p>
        </p:txBody>
      </p:sp>
      <p:sp>
        <p:nvSpPr>
          <p:cNvPr id="5" name="Text 3"/>
          <p:cNvSpPr/>
          <p:nvPr/>
        </p:nvSpPr>
        <p:spPr>
          <a:xfrm>
            <a:off x="5259766" y="1337186"/>
            <a:ext cx="7477601" cy="6066503"/>
          </a:xfrm>
          <a:prstGeom prst="rect">
            <a:avLst/>
          </a:prstGeom>
          <a:noFill/>
          <a:ln/>
        </p:spPr>
        <p:txBody>
          <a:bodyPr wrap="square" rtlCol="0" anchor="t"/>
          <a:lstStyle/>
          <a:p>
            <a:pPr>
              <a:lnSpc>
                <a:spcPts val="2799"/>
              </a:lnSpc>
            </a:pPr>
            <a:endParaRPr lang="en-GB" sz="1600" dirty="0" smtClean="0"/>
          </a:p>
          <a:p>
            <a:pPr>
              <a:lnSpc>
                <a:spcPts val="2799"/>
              </a:lnSpc>
              <a:buFont typeface="Wingdings" pitchFamily="2" charset="2"/>
              <a:buChar char="v"/>
            </a:pPr>
            <a:r>
              <a:rPr lang="en-GB" sz="1600" b="1" dirty="0" smtClean="0"/>
              <a:t>Big 4 Consulting Firm Advantage:</a:t>
            </a:r>
            <a:r>
              <a:rPr lang="en-GB" sz="1600" dirty="0" smtClean="0"/>
              <a:t> As a part of the prestigious Big 4 consulting firms, EY brings a legacy of trust, credibility and a track record of delivering high-impact solutions to clients worldwide.</a:t>
            </a:r>
          </a:p>
          <a:p>
            <a:pPr>
              <a:lnSpc>
                <a:spcPts val="2799"/>
              </a:lnSpc>
              <a:buFont typeface="Wingdings" pitchFamily="2" charset="2"/>
              <a:buChar char="v"/>
            </a:pPr>
            <a:endParaRPr lang="en-GB" sz="1600" dirty="0" smtClean="0"/>
          </a:p>
          <a:p>
            <a:pPr>
              <a:lnSpc>
                <a:spcPts val="2799"/>
              </a:lnSpc>
              <a:buFont typeface="Wingdings" pitchFamily="2" charset="2"/>
              <a:buChar char="v"/>
            </a:pPr>
            <a:r>
              <a:rPr lang="en-GB" sz="1600" b="1" dirty="0" smtClean="0"/>
              <a:t>AI and Data Science Expertise:</a:t>
            </a:r>
            <a:r>
              <a:rPr lang="en-GB" sz="1600" dirty="0" smtClean="0"/>
              <a:t> EY's seasoned AI and data science experts excel in Generative AI technologies, enabling cutting-edge value-driven solutions.</a:t>
            </a:r>
          </a:p>
          <a:p>
            <a:pPr>
              <a:lnSpc>
                <a:spcPts val="2799"/>
              </a:lnSpc>
            </a:pPr>
            <a:endParaRPr lang="en-GB" sz="1600" dirty="0" smtClean="0"/>
          </a:p>
          <a:p>
            <a:pPr>
              <a:lnSpc>
                <a:spcPts val="2799"/>
              </a:lnSpc>
              <a:buFont typeface="Wingdings" pitchFamily="2" charset="2"/>
              <a:buChar char="v"/>
            </a:pPr>
            <a:r>
              <a:rPr lang="en-GB" sz="1600" b="1" dirty="0" smtClean="0"/>
              <a:t>Industry-specific Knowledge:</a:t>
            </a:r>
            <a:r>
              <a:rPr lang="en-GB" sz="1600" dirty="0" smtClean="0"/>
              <a:t> With experience across industries, EY tailors AI solutions to address your unique challenges and growth opportunities.</a:t>
            </a:r>
          </a:p>
          <a:p>
            <a:pPr>
              <a:lnSpc>
                <a:spcPts val="2799"/>
              </a:lnSpc>
              <a:buFont typeface="Wingdings" pitchFamily="2" charset="2"/>
              <a:buChar char="v"/>
            </a:pPr>
            <a:endParaRPr lang="en-GB" sz="1600" dirty="0" smtClean="0"/>
          </a:p>
          <a:p>
            <a:pPr>
              <a:lnSpc>
                <a:spcPts val="2799"/>
              </a:lnSpc>
              <a:buFont typeface="Wingdings" pitchFamily="2" charset="2"/>
              <a:buChar char="v"/>
            </a:pPr>
            <a:r>
              <a:rPr lang="en-GB" sz="1600" b="1" dirty="0" smtClean="0"/>
              <a:t>Global Footprint, Collaborative Approach:</a:t>
            </a:r>
            <a:r>
              <a:rPr lang="en-GB" sz="1600" dirty="0" smtClean="0"/>
              <a:t> As a global firm, EY collaborates closely with your teams to co-create AI solutions aligned with your vision and strategy.</a:t>
            </a:r>
          </a:p>
          <a:p>
            <a:pPr>
              <a:lnSpc>
                <a:spcPts val="2799"/>
              </a:lnSpc>
              <a:buFont typeface="Wingdings" pitchFamily="2" charset="2"/>
              <a:buChar char="v"/>
            </a:pPr>
            <a:endParaRPr lang="en-GB" sz="1600" dirty="0" smtClean="0"/>
          </a:p>
          <a:p>
            <a:pPr>
              <a:lnSpc>
                <a:spcPts val="2799"/>
              </a:lnSpc>
              <a:buFont typeface="Wingdings" pitchFamily="2" charset="2"/>
              <a:buChar char="v"/>
            </a:pPr>
            <a:r>
              <a:rPr lang="en-GB" sz="1600" b="1" dirty="0" smtClean="0"/>
              <a:t>Ethical AI and Governance:</a:t>
            </a:r>
            <a:r>
              <a:rPr lang="en-GB" sz="1600" dirty="0" smtClean="0"/>
              <a:t> EY prioritizes transparency, fairness and responsible AI practices, ensuring trust and upholding your organization's values.</a:t>
            </a:r>
            <a:endParaRPr lang="en-US" sz="1750" dirty="0"/>
          </a:p>
        </p:txBody>
      </p:sp>
      <p:pic>
        <p:nvPicPr>
          <p:cNvPr id="8" name="Picture 7" descr="The+Big+4.png"/>
          <p:cNvPicPr>
            <a:picLocks noChangeAspect="1"/>
          </p:cNvPicPr>
          <p:nvPr/>
        </p:nvPicPr>
        <p:blipFill>
          <a:blip r:embed="rId3"/>
          <a:stretch>
            <a:fillRect/>
          </a:stretch>
        </p:blipFill>
        <p:spPr>
          <a:xfrm>
            <a:off x="186813" y="1602101"/>
            <a:ext cx="3834581" cy="2121081"/>
          </a:xfrm>
          <a:prstGeom prst="rect">
            <a:avLst/>
          </a:prstGeom>
        </p:spPr>
      </p:pic>
      <p:pic>
        <p:nvPicPr>
          <p:cNvPr id="10" name="Picture 9" descr="337-3378079_ernst-young-bkk-logo-ernst-young-logo-2018.png"/>
          <p:cNvPicPr>
            <a:picLocks noChangeAspect="1"/>
          </p:cNvPicPr>
          <p:nvPr/>
        </p:nvPicPr>
        <p:blipFill>
          <a:blip r:embed="rId4"/>
          <a:srcRect r="60349"/>
          <a:stretch>
            <a:fillRect/>
          </a:stretch>
        </p:blipFill>
        <p:spPr>
          <a:xfrm>
            <a:off x="1907458" y="3299045"/>
            <a:ext cx="3048000" cy="3769156"/>
          </a:xfrm>
          <a:prstGeom prst="rect">
            <a:avLst/>
          </a:prstGeom>
        </p:spPr>
      </p:pic>
      <p:sp>
        <p:nvSpPr>
          <p:cNvPr id="11" name="Rectangle 10"/>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12" name="Picture 11" descr="337-3378079_ernst-young-bkk-logo-ernst-young-logo-2018.png"/>
          <p:cNvPicPr>
            <a:picLocks noChangeAspect="1"/>
          </p:cNvPicPr>
          <p:nvPr/>
        </p:nvPicPr>
        <p:blipFill>
          <a:blip r:embed="rId4"/>
          <a:srcRect r="60349"/>
          <a:stretch>
            <a:fillRect/>
          </a:stretch>
        </p:blipFill>
        <p:spPr>
          <a:xfrm>
            <a:off x="13547470" y="138978"/>
            <a:ext cx="778129" cy="962235"/>
          </a:xfrm>
          <a:prstGeom prst="rect">
            <a:avLst/>
          </a:prstGeom>
        </p:spPr>
      </p:pic>
      <p:pic>
        <p:nvPicPr>
          <p:cNvPr id="13" name="Picture 12" descr="2022_Artificial_Intelligence_600x600_Learning.png"/>
          <p:cNvPicPr>
            <a:picLocks noChangeAspect="1"/>
          </p:cNvPicPr>
          <p:nvPr/>
        </p:nvPicPr>
        <p:blipFill>
          <a:blip r:embed="rId5"/>
          <a:srcRect r="17143"/>
          <a:stretch>
            <a:fillRect/>
          </a:stretch>
        </p:blipFill>
        <p:spPr>
          <a:xfrm>
            <a:off x="13560103" y="7129302"/>
            <a:ext cx="765496" cy="92387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10 OTT.PNG"/>
          <p:cNvPicPr>
            <a:picLocks noChangeAspect="1"/>
          </p:cNvPicPr>
          <p:nvPr/>
        </p:nvPicPr>
        <p:blipFill>
          <a:blip r:embed="rId2"/>
          <a:srcRect b="2172"/>
          <a:stretch>
            <a:fillRect/>
          </a:stretch>
        </p:blipFill>
        <p:spPr>
          <a:xfrm>
            <a:off x="9367322" y="4381098"/>
            <a:ext cx="5263078" cy="3468277"/>
          </a:xfrm>
          <a:prstGeom prst="rect">
            <a:avLst/>
          </a:prstGeom>
        </p:spPr>
      </p:pic>
      <p:pic>
        <p:nvPicPr>
          <p:cNvPr id="2" name="Picture 1" descr="disney-hotstar3268.jpg"/>
          <p:cNvPicPr>
            <a:picLocks noChangeAspect="1"/>
          </p:cNvPicPr>
          <p:nvPr/>
        </p:nvPicPr>
        <p:blipFill>
          <a:blip r:embed="rId3"/>
          <a:srcRect l="11177" t="7350" r="13667" b="14234"/>
          <a:stretch>
            <a:fillRect/>
          </a:stretch>
        </p:blipFill>
        <p:spPr>
          <a:xfrm>
            <a:off x="11193106" y="1592469"/>
            <a:ext cx="2955513" cy="2314567"/>
          </a:xfrm>
          <a:prstGeom prst="rect">
            <a:avLst/>
          </a:prstGeom>
        </p:spPr>
      </p:pic>
      <p:pic>
        <p:nvPicPr>
          <p:cNvPr id="4" name="Picture 3" descr="337-3378079_ernst-young-bkk-logo-ernst-young-logo-2018.png"/>
          <p:cNvPicPr>
            <a:picLocks noChangeAspect="1"/>
          </p:cNvPicPr>
          <p:nvPr/>
        </p:nvPicPr>
        <p:blipFill>
          <a:blip r:embed="rId4"/>
          <a:srcRect r="60349"/>
          <a:stretch>
            <a:fillRect/>
          </a:stretch>
        </p:blipFill>
        <p:spPr>
          <a:xfrm>
            <a:off x="13547470" y="138978"/>
            <a:ext cx="778129" cy="962235"/>
          </a:xfrm>
          <a:prstGeom prst="rect">
            <a:avLst/>
          </a:prstGeom>
        </p:spPr>
      </p:pic>
      <p:sp>
        <p:nvSpPr>
          <p:cNvPr id="5" name="Rectangle 4"/>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6" name="Text 2"/>
          <p:cNvSpPr/>
          <p:nvPr/>
        </p:nvSpPr>
        <p:spPr>
          <a:xfrm>
            <a:off x="391817" y="406840"/>
            <a:ext cx="8763085" cy="694373"/>
          </a:xfrm>
          <a:prstGeom prst="rect">
            <a:avLst/>
          </a:prstGeom>
          <a:noFill/>
          <a:ln/>
        </p:spPr>
        <p:txBody>
          <a:bodyPr wrap="none" rtlCol="0" anchor="t"/>
          <a:lstStyle/>
          <a:p>
            <a:pPr marL="0" indent="0">
              <a:lnSpc>
                <a:spcPts val="5468"/>
              </a:lnSpc>
              <a:buNone/>
            </a:pPr>
            <a:r>
              <a:rPr lang="en-GB" sz="4374" dirty="0" smtClean="0">
                <a:latin typeface="Bahnschrift" pitchFamily="34" charset="0"/>
              </a:rPr>
              <a:t>OTT Market Analysis : Disney + </a:t>
            </a:r>
            <a:r>
              <a:rPr lang="en-GB" sz="4374" dirty="0" err="1" smtClean="0">
                <a:latin typeface="Bahnschrift" pitchFamily="34" charset="0"/>
              </a:rPr>
              <a:t>Hotstar</a:t>
            </a:r>
            <a:endParaRPr lang="en-US" sz="4374" dirty="0">
              <a:latin typeface="Bahnschrift" pitchFamily="34" charset="0"/>
            </a:endParaRPr>
          </a:p>
        </p:txBody>
      </p:sp>
      <p:sp>
        <p:nvSpPr>
          <p:cNvPr id="7" name="TextBox 6"/>
          <p:cNvSpPr txBox="1"/>
          <p:nvPr/>
        </p:nvSpPr>
        <p:spPr>
          <a:xfrm>
            <a:off x="444582" y="1622323"/>
            <a:ext cx="9074114" cy="1631216"/>
          </a:xfrm>
          <a:prstGeom prst="rect">
            <a:avLst/>
          </a:prstGeom>
          <a:noFill/>
        </p:spPr>
        <p:txBody>
          <a:bodyPr wrap="square" rtlCol="0">
            <a:spAutoFit/>
          </a:bodyPr>
          <a:lstStyle/>
          <a:p>
            <a:r>
              <a:rPr lang="en-GB" sz="2000" dirty="0" smtClean="0"/>
              <a:t>Disney</a:t>
            </a:r>
            <a:r>
              <a:rPr lang="en-GB" sz="2000" dirty="0" smtClean="0"/>
              <a:t>+ </a:t>
            </a:r>
            <a:r>
              <a:rPr lang="en-GB" sz="2000" dirty="0" err="1" smtClean="0"/>
              <a:t>Hotstar</a:t>
            </a:r>
            <a:r>
              <a:rPr lang="en-GB" sz="2000" dirty="0" smtClean="0"/>
              <a:t> is an immersive and dynamic streaming platform that brings the enchanting worlds of Disney, Pixar, Marvel, Star </a:t>
            </a:r>
            <a:r>
              <a:rPr lang="en-GB" sz="2000" dirty="0" smtClean="0"/>
              <a:t>Wars </a:t>
            </a:r>
            <a:r>
              <a:rPr lang="en-GB" sz="2000" dirty="0" smtClean="0"/>
              <a:t>and </a:t>
            </a:r>
            <a:r>
              <a:rPr lang="en-GB" sz="2000" dirty="0" smtClean="0"/>
              <a:t>more </a:t>
            </a:r>
            <a:r>
              <a:rPr lang="en-GB" sz="2000" dirty="0" smtClean="0"/>
              <a:t>right to your fingertips. With an extensive library of beloved classics, thrilling </a:t>
            </a:r>
            <a:r>
              <a:rPr lang="en-GB" sz="2000" dirty="0" smtClean="0"/>
              <a:t>originals </a:t>
            </a:r>
            <a:r>
              <a:rPr lang="en-GB" sz="2000" dirty="0" smtClean="0"/>
              <a:t>and captivating </a:t>
            </a:r>
            <a:r>
              <a:rPr lang="en-GB" sz="2000" dirty="0" smtClean="0"/>
              <a:t>shows. Disney</a:t>
            </a:r>
            <a:r>
              <a:rPr lang="en-GB" sz="2000" dirty="0" smtClean="0"/>
              <a:t>+ </a:t>
            </a:r>
            <a:r>
              <a:rPr lang="en-GB" sz="2000" dirty="0" err="1" smtClean="0"/>
              <a:t>Hotstar</a:t>
            </a:r>
            <a:r>
              <a:rPr lang="en-GB" sz="2000" dirty="0" smtClean="0"/>
              <a:t> invites you to explore, </a:t>
            </a:r>
            <a:r>
              <a:rPr lang="en-GB" sz="2000" dirty="0" smtClean="0"/>
              <a:t>connect </a:t>
            </a:r>
            <a:r>
              <a:rPr lang="en-GB" sz="2000" dirty="0" smtClean="0"/>
              <a:t>and experience the magic of storytelling like never before.</a:t>
            </a:r>
            <a:endParaRPr lang="en-US" sz="2000" dirty="0" smtClean="0">
              <a:latin typeface="Bahnschrift" pitchFamily="34" charset="0"/>
            </a:endParaRPr>
          </a:p>
        </p:txBody>
      </p:sp>
      <p:sp>
        <p:nvSpPr>
          <p:cNvPr id="8" name="Shape 3"/>
          <p:cNvSpPr/>
          <p:nvPr/>
        </p:nvSpPr>
        <p:spPr>
          <a:xfrm>
            <a:off x="444584" y="3520798"/>
            <a:ext cx="499943" cy="499943"/>
          </a:xfrm>
          <a:prstGeom prst="roundRect">
            <a:avLst>
              <a:gd name="adj" fmla="val 10974"/>
            </a:avLst>
          </a:prstGeom>
          <a:solidFill>
            <a:srgbClr val="E1E1EA"/>
          </a:solidFill>
          <a:ln w="7620">
            <a:solidFill>
              <a:srgbClr val="C3C3D5"/>
            </a:solidFill>
            <a:prstDash val="solid"/>
          </a:ln>
        </p:spPr>
      </p:sp>
      <p:sp>
        <p:nvSpPr>
          <p:cNvPr id="9" name="Text 4"/>
          <p:cNvSpPr/>
          <p:nvPr/>
        </p:nvSpPr>
        <p:spPr>
          <a:xfrm>
            <a:off x="622107" y="3562470"/>
            <a:ext cx="1447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1</a:t>
            </a:r>
            <a:endParaRPr lang="en-US" sz="2624" dirty="0"/>
          </a:p>
        </p:txBody>
      </p:sp>
      <p:sp>
        <p:nvSpPr>
          <p:cNvPr id="10" name="Text 5"/>
          <p:cNvSpPr/>
          <p:nvPr/>
        </p:nvSpPr>
        <p:spPr>
          <a:xfrm>
            <a:off x="1166698" y="3597117"/>
            <a:ext cx="2545080" cy="347186"/>
          </a:xfrm>
          <a:prstGeom prst="rect">
            <a:avLst/>
          </a:prstGeom>
          <a:noFill/>
          <a:ln/>
        </p:spPr>
        <p:txBody>
          <a:bodyPr wrap="none" rtlCol="0" anchor="t"/>
          <a:lstStyle/>
          <a:p>
            <a:pPr>
              <a:lnSpc>
                <a:spcPts val="2734"/>
              </a:lnSpc>
            </a:pPr>
            <a:r>
              <a:rPr lang="en-US" sz="2200" b="1" u="sng" dirty="0" smtClean="0">
                <a:solidFill>
                  <a:srgbClr val="3C3939"/>
                </a:solidFill>
                <a:latin typeface="Georgia" pitchFamily="18" charset="0"/>
                <a:ea typeface="Raleway" pitchFamily="34" charset="-122"/>
                <a:cs typeface="Raleway" pitchFamily="34" charset="-120"/>
              </a:rPr>
              <a:t>Str</a:t>
            </a:r>
            <a:r>
              <a:rPr lang="en-US" sz="2400" b="1" u="sng" dirty="0" smtClean="0">
                <a:solidFill>
                  <a:srgbClr val="3C3939"/>
                </a:solidFill>
                <a:latin typeface="Georgia" pitchFamily="18" charset="0"/>
                <a:ea typeface="Raleway" pitchFamily="34" charset="-122"/>
                <a:cs typeface="Raleway" pitchFamily="34" charset="-120"/>
              </a:rPr>
              <a:t>engths</a:t>
            </a:r>
            <a:endParaRPr lang="en-US" sz="2200" b="1" u="sng" dirty="0">
              <a:latin typeface="Georgia" pitchFamily="18" charset="0"/>
            </a:endParaRPr>
          </a:p>
        </p:txBody>
      </p:sp>
      <p:sp>
        <p:nvSpPr>
          <p:cNvPr id="11" name="Text 6"/>
          <p:cNvSpPr/>
          <p:nvPr/>
        </p:nvSpPr>
        <p:spPr>
          <a:xfrm>
            <a:off x="1166699" y="4020741"/>
            <a:ext cx="4310942" cy="1421606"/>
          </a:xfrm>
          <a:prstGeom prst="rect">
            <a:avLst/>
          </a:prstGeom>
          <a:noFill/>
          <a:ln/>
        </p:spPr>
        <p:txBody>
          <a:bodyPr wrap="square" rtlCol="0" anchor="t"/>
          <a:lstStyle/>
          <a:p>
            <a:pPr>
              <a:buFont typeface="Wingdings" pitchFamily="2" charset="2"/>
              <a:buChar char="§"/>
            </a:pPr>
            <a:r>
              <a:rPr lang="en-GB" sz="1700" dirty="0" smtClean="0">
                <a:solidFill>
                  <a:srgbClr val="3C3939"/>
                </a:solidFill>
                <a:ea typeface="Roboto" pitchFamily="34" charset="-122"/>
                <a:cs typeface="Roboto" pitchFamily="34" charset="-120"/>
              </a:rPr>
              <a:t> Largest </a:t>
            </a:r>
            <a:r>
              <a:rPr lang="en-GB" sz="1700" dirty="0" smtClean="0">
                <a:solidFill>
                  <a:srgbClr val="3C3939"/>
                </a:solidFill>
                <a:ea typeface="Roboto" pitchFamily="34" charset="-122"/>
                <a:cs typeface="Roboto" pitchFamily="34" charset="-120"/>
              </a:rPr>
              <a:t>streaming platform in </a:t>
            </a:r>
            <a:r>
              <a:rPr lang="en-GB" sz="1700" dirty="0" smtClean="0">
                <a:solidFill>
                  <a:srgbClr val="3C3939"/>
                </a:solidFill>
                <a:ea typeface="Roboto" pitchFamily="34" charset="-122"/>
                <a:cs typeface="Roboto" pitchFamily="34" charset="-120"/>
              </a:rPr>
              <a:t>India </a:t>
            </a:r>
            <a:r>
              <a:rPr lang="en-GB" sz="1700" dirty="0" smtClean="0">
                <a:solidFill>
                  <a:srgbClr val="3C3939"/>
                </a:solidFill>
                <a:ea typeface="Roboto" pitchFamily="34" charset="-122"/>
                <a:cs typeface="Roboto" pitchFamily="34" charset="-120"/>
              </a:rPr>
              <a:t>with over </a:t>
            </a:r>
            <a:r>
              <a:rPr lang="en-GB" sz="1700" dirty="0" smtClean="0">
                <a:solidFill>
                  <a:srgbClr val="3C3939"/>
                </a:solidFill>
                <a:ea typeface="Roboto" pitchFamily="34" charset="-122"/>
                <a:cs typeface="Roboto" pitchFamily="34" charset="-120"/>
              </a:rPr>
              <a:t>300 </a:t>
            </a:r>
            <a:r>
              <a:rPr lang="en-GB" sz="1700" dirty="0" smtClean="0">
                <a:solidFill>
                  <a:srgbClr val="3C3939"/>
                </a:solidFill>
                <a:ea typeface="Roboto" pitchFamily="34" charset="-122"/>
                <a:cs typeface="Roboto" pitchFamily="34" charset="-120"/>
              </a:rPr>
              <a:t>million </a:t>
            </a:r>
            <a:r>
              <a:rPr lang="en-GB" sz="1700" dirty="0" smtClean="0">
                <a:solidFill>
                  <a:srgbClr val="3C3939"/>
                </a:solidFill>
                <a:ea typeface="Roboto" pitchFamily="34" charset="-122"/>
                <a:cs typeface="Roboto" pitchFamily="34" charset="-120"/>
              </a:rPr>
              <a:t>subscribers</a:t>
            </a:r>
          </a:p>
          <a:p>
            <a:pPr>
              <a:buFont typeface="Wingdings" pitchFamily="2" charset="2"/>
              <a:buChar char="§"/>
            </a:pPr>
            <a:r>
              <a:rPr lang="en-GB" sz="1700" dirty="0" smtClean="0">
                <a:solidFill>
                  <a:srgbClr val="3C3939"/>
                </a:solidFill>
                <a:ea typeface="Roboto" pitchFamily="34" charset="-122"/>
                <a:cs typeface="Roboto" pitchFamily="34" charset="-120"/>
              </a:rPr>
              <a:t> Wide </a:t>
            </a:r>
            <a:r>
              <a:rPr lang="en-GB" sz="1700" dirty="0" smtClean="0">
                <a:solidFill>
                  <a:srgbClr val="3C3939"/>
                </a:solidFill>
                <a:ea typeface="Roboto" pitchFamily="34" charset="-122"/>
                <a:cs typeface="Roboto" pitchFamily="34" charset="-120"/>
              </a:rPr>
              <a:t>variety of content, including movies, TV </a:t>
            </a:r>
            <a:r>
              <a:rPr lang="en-GB" sz="1700" dirty="0" smtClean="0">
                <a:solidFill>
                  <a:srgbClr val="3C3939"/>
                </a:solidFill>
                <a:ea typeface="Roboto" pitchFamily="34" charset="-122"/>
                <a:cs typeface="Roboto" pitchFamily="34" charset="-120"/>
              </a:rPr>
              <a:t>shows </a:t>
            </a:r>
            <a:r>
              <a:rPr lang="en-GB" sz="1700" dirty="0" smtClean="0">
                <a:solidFill>
                  <a:srgbClr val="3C3939"/>
                </a:solidFill>
                <a:ea typeface="Roboto" pitchFamily="34" charset="-122"/>
                <a:cs typeface="Roboto" pitchFamily="34" charset="-120"/>
              </a:rPr>
              <a:t>and live </a:t>
            </a:r>
            <a:r>
              <a:rPr lang="en-GB" sz="1700" dirty="0" smtClean="0">
                <a:solidFill>
                  <a:srgbClr val="3C3939"/>
                </a:solidFill>
                <a:ea typeface="Roboto" pitchFamily="34" charset="-122"/>
                <a:cs typeface="Roboto" pitchFamily="34" charset="-120"/>
              </a:rPr>
              <a:t>sports</a:t>
            </a:r>
          </a:p>
          <a:p>
            <a:pPr>
              <a:buFont typeface="Wingdings" pitchFamily="2" charset="2"/>
              <a:buChar char="§"/>
            </a:pPr>
            <a:r>
              <a:rPr lang="en-GB" sz="1700" dirty="0" smtClean="0">
                <a:solidFill>
                  <a:srgbClr val="3C3939"/>
                </a:solidFill>
                <a:ea typeface="Roboto" pitchFamily="34" charset="-122"/>
                <a:cs typeface="Roboto" pitchFamily="34" charset="-120"/>
              </a:rPr>
              <a:t> Affordable </a:t>
            </a:r>
            <a:r>
              <a:rPr lang="en-GB" sz="1700" dirty="0" smtClean="0">
                <a:solidFill>
                  <a:srgbClr val="3C3939"/>
                </a:solidFill>
                <a:ea typeface="Roboto" pitchFamily="34" charset="-122"/>
                <a:cs typeface="Roboto" pitchFamily="34" charset="-120"/>
              </a:rPr>
              <a:t>subscription </a:t>
            </a:r>
            <a:r>
              <a:rPr lang="en-GB" sz="1700" dirty="0" smtClean="0">
                <a:solidFill>
                  <a:srgbClr val="3C3939"/>
                </a:solidFill>
                <a:ea typeface="Roboto" pitchFamily="34" charset="-122"/>
                <a:cs typeface="Roboto" pitchFamily="34" charset="-120"/>
              </a:rPr>
              <a:t>plans </a:t>
            </a:r>
          </a:p>
          <a:p>
            <a:pPr>
              <a:buFont typeface="Wingdings" pitchFamily="2" charset="2"/>
              <a:buChar char="§"/>
            </a:pPr>
            <a:r>
              <a:rPr lang="en-GB" sz="1700" dirty="0" smtClean="0">
                <a:solidFill>
                  <a:srgbClr val="3C3939"/>
                </a:solidFill>
                <a:ea typeface="Roboto" pitchFamily="34" charset="-122"/>
                <a:cs typeface="Roboto" pitchFamily="34" charset="-120"/>
              </a:rPr>
              <a:t> Strong </a:t>
            </a:r>
            <a:r>
              <a:rPr lang="en-GB" sz="1700" dirty="0" smtClean="0">
                <a:solidFill>
                  <a:srgbClr val="3C3939"/>
                </a:solidFill>
                <a:ea typeface="Roboto" pitchFamily="34" charset="-122"/>
                <a:cs typeface="Roboto" pitchFamily="34" charset="-120"/>
              </a:rPr>
              <a:t>brand </a:t>
            </a:r>
            <a:r>
              <a:rPr lang="en-GB" sz="1700" dirty="0" smtClean="0">
                <a:solidFill>
                  <a:srgbClr val="3C3939"/>
                </a:solidFill>
                <a:ea typeface="Roboto" pitchFamily="34" charset="-122"/>
                <a:cs typeface="Roboto" pitchFamily="34" charset="-120"/>
              </a:rPr>
              <a:t>recognition</a:t>
            </a:r>
            <a:endParaRPr lang="en-GB" sz="1700" dirty="0" smtClean="0">
              <a:solidFill>
                <a:srgbClr val="3C3939"/>
              </a:solidFill>
              <a:ea typeface="Roboto" pitchFamily="34" charset="-122"/>
              <a:cs typeface="Roboto" pitchFamily="34" charset="-120"/>
            </a:endParaRPr>
          </a:p>
          <a:p>
            <a:pPr>
              <a:buFont typeface="Wingdings" pitchFamily="2" charset="2"/>
              <a:buChar char="§"/>
            </a:pPr>
            <a:endParaRPr lang="en-GB" sz="1700" dirty="0" smtClean="0">
              <a:solidFill>
                <a:srgbClr val="3C3939"/>
              </a:solidFill>
              <a:ea typeface="Roboto" pitchFamily="34" charset="-122"/>
              <a:cs typeface="Roboto" pitchFamily="34" charset="-120"/>
            </a:endParaRPr>
          </a:p>
        </p:txBody>
      </p:sp>
      <p:sp>
        <p:nvSpPr>
          <p:cNvPr id="12" name="Shape 7"/>
          <p:cNvSpPr/>
          <p:nvPr/>
        </p:nvSpPr>
        <p:spPr>
          <a:xfrm>
            <a:off x="5477641" y="3483532"/>
            <a:ext cx="499943" cy="499943"/>
          </a:xfrm>
          <a:prstGeom prst="roundRect">
            <a:avLst>
              <a:gd name="adj" fmla="val 10974"/>
            </a:avLst>
          </a:prstGeom>
          <a:solidFill>
            <a:srgbClr val="E1E1EA"/>
          </a:solidFill>
          <a:ln w="7620">
            <a:solidFill>
              <a:srgbClr val="C3C3D5"/>
            </a:solidFill>
            <a:prstDash val="solid"/>
          </a:ln>
        </p:spPr>
      </p:sp>
      <p:sp>
        <p:nvSpPr>
          <p:cNvPr id="13" name="Text 8"/>
          <p:cNvSpPr/>
          <p:nvPr/>
        </p:nvSpPr>
        <p:spPr>
          <a:xfrm>
            <a:off x="5639924" y="3525204"/>
            <a:ext cx="17526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2</a:t>
            </a:r>
            <a:endParaRPr lang="en-US" sz="2624" dirty="0"/>
          </a:p>
        </p:txBody>
      </p:sp>
      <p:sp>
        <p:nvSpPr>
          <p:cNvPr id="14" name="Text 9"/>
          <p:cNvSpPr/>
          <p:nvPr/>
        </p:nvSpPr>
        <p:spPr>
          <a:xfrm>
            <a:off x="6199755" y="3559851"/>
            <a:ext cx="2221944" cy="347186"/>
          </a:xfrm>
          <a:prstGeom prst="rect">
            <a:avLst/>
          </a:prstGeom>
          <a:noFill/>
          <a:ln/>
        </p:spPr>
        <p:txBody>
          <a:bodyPr wrap="none" rtlCol="0" anchor="t"/>
          <a:lstStyle/>
          <a:p>
            <a:pPr marL="0" indent="0">
              <a:lnSpc>
                <a:spcPts val="2734"/>
              </a:lnSpc>
              <a:buNone/>
            </a:pPr>
            <a:r>
              <a:rPr lang="en-US" sz="2200" b="1" u="sng" dirty="0" smtClean="0">
                <a:solidFill>
                  <a:srgbClr val="3C3939"/>
                </a:solidFill>
                <a:latin typeface="Georgia" pitchFamily="18" charset="0"/>
                <a:ea typeface="Raleway" pitchFamily="34" charset="-122"/>
                <a:cs typeface="Raleway" pitchFamily="34" charset="-120"/>
              </a:rPr>
              <a:t>Weakness</a:t>
            </a:r>
            <a:endParaRPr lang="en-US" sz="2200" b="1" u="sng" dirty="0">
              <a:latin typeface="Georgia" pitchFamily="18" charset="0"/>
            </a:endParaRPr>
          </a:p>
        </p:txBody>
      </p:sp>
      <p:sp>
        <p:nvSpPr>
          <p:cNvPr id="15" name="Shape 11"/>
          <p:cNvSpPr/>
          <p:nvPr/>
        </p:nvSpPr>
        <p:spPr>
          <a:xfrm>
            <a:off x="444584" y="6060163"/>
            <a:ext cx="499943" cy="499943"/>
          </a:xfrm>
          <a:prstGeom prst="roundRect">
            <a:avLst>
              <a:gd name="adj" fmla="val 10974"/>
            </a:avLst>
          </a:prstGeom>
          <a:solidFill>
            <a:srgbClr val="E1E1EA"/>
          </a:solidFill>
          <a:ln w="7620">
            <a:solidFill>
              <a:srgbClr val="C3C3D5"/>
            </a:solidFill>
            <a:prstDash val="solid"/>
          </a:ln>
        </p:spPr>
      </p:sp>
      <p:sp>
        <p:nvSpPr>
          <p:cNvPr id="16" name="Text 12"/>
          <p:cNvSpPr/>
          <p:nvPr/>
        </p:nvSpPr>
        <p:spPr>
          <a:xfrm>
            <a:off x="603057" y="6101835"/>
            <a:ext cx="182880" cy="416481"/>
          </a:xfrm>
          <a:prstGeom prst="rect">
            <a:avLst/>
          </a:prstGeom>
          <a:noFill/>
          <a:ln/>
        </p:spPr>
        <p:txBody>
          <a:bodyPr wrap="none" rtlCol="0" anchor="t"/>
          <a:lstStyle/>
          <a:p>
            <a:pPr marL="0" indent="0" algn="ctr">
              <a:lnSpc>
                <a:spcPts val="3281"/>
              </a:lnSpc>
              <a:buNone/>
            </a:pPr>
            <a:r>
              <a:rPr lang="en-US" sz="2624" dirty="0">
                <a:solidFill>
                  <a:srgbClr val="3C3939"/>
                </a:solidFill>
                <a:latin typeface="Raleway" pitchFamily="34" charset="0"/>
                <a:ea typeface="Raleway" pitchFamily="34" charset="-122"/>
                <a:cs typeface="Raleway" pitchFamily="34" charset="-120"/>
              </a:rPr>
              <a:t>3</a:t>
            </a:r>
            <a:endParaRPr lang="en-US" sz="2624" dirty="0"/>
          </a:p>
        </p:txBody>
      </p:sp>
      <p:sp>
        <p:nvSpPr>
          <p:cNvPr id="17" name="Text 13"/>
          <p:cNvSpPr/>
          <p:nvPr/>
        </p:nvSpPr>
        <p:spPr>
          <a:xfrm>
            <a:off x="1166698" y="6136482"/>
            <a:ext cx="2221944" cy="347186"/>
          </a:xfrm>
          <a:prstGeom prst="rect">
            <a:avLst/>
          </a:prstGeom>
          <a:noFill/>
          <a:ln/>
        </p:spPr>
        <p:txBody>
          <a:bodyPr wrap="none" rtlCol="0" anchor="t"/>
          <a:lstStyle/>
          <a:p>
            <a:pPr marL="0" indent="0">
              <a:lnSpc>
                <a:spcPts val="2734"/>
              </a:lnSpc>
              <a:buNone/>
            </a:pPr>
            <a:r>
              <a:rPr lang="en-US" sz="2200" b="1" u="sng" dirty="0" smtClean="0">
                <a:solidFill>
                  <a:srgbClr val="3C3939"/>
                </a:solidFill>
                <a:latin typeface="Georgia" pitchFamily="18" charset="0"/>
                <a:ea typeface="Raleway" pitchFamily="34" charset="-122"/>
                <a:cs typeface="Raleway" pitchFamily="34" charset="-120"/>
              </a:rPr>
              <a:t>Opportunities</a:t>
            </a:r>
            <a:endParaRPr lang="en-US" sz="2200" b="1" u="sng" dirty="0">
              <a:latin typeface="Georgia" pitchFamily="18" charset="0"/>
            </a:endParaRPr>
          </a:p>
        </p:txBody>
      </p:sp>
      <p:sp>
        <p:nvSpPr>
          <p:cNvPr id="18" name="Text 14"/>
          <p:cNvSpPr/>
          <p:nvPr/>
        </p:nvSpPr>
        <p:spPr>
          <a:xfrm>
            <a:off x="1166698" y="6560106"/>
            <a:ext cx="7988206" cy="710803"/>
          </a:xfrm>
          <a:prstGeom prst="rect">
            <a:avLst/>
          </a:prstGeom>
          <a:noFill/>
          <a:ln/>
        </p:spPr>
        <p:txBody>
          <a:bodyPr wrap="square" rtlCol="0" anchor="t"/>
          <a:lstStyle/>
          <a:p>
            <a:pPr>
              <a:buFont typeface="Wingdings" pitchFamily="2" charset="2"/>
              <a:buChar char="§"/>
            </a:pPr>
            <a:r>
              <a:rPr lang="en-GB" sz="1700" dirty="0" smtClean="0">
                <a:solidFill>
                  <a:srgbClr val="3C3939"/>
                </a:solidFill>
                <a:ea typeface="Roboto" pitchFamily="34" charset="-122"/>
                <a:cs typeface="Roboto" pitchFamily="34" charset="-120"/>
              </a:rPr>
              <a:t> </a:t>
            </a:r>
            <a:r>
              <a:rPr lang="en-GB" sz="1700" dirty="0" smtClean="0">
                <a:solidFill>
                  <a:srgbClr val="3C3939"/>
                </a:solidFill>
                <a:ea typeface="Roboto" pitchFamily="34" charset="-122"/>
                <a:cs typeface="Roboto" pitchFamily="34" charset="-120"/>
              </a:rPr>
              <a:t>Leverage its data to provide personalized recommendations and experiences</a:t>
            </a:r>
            <a:endParaRPr lang="en-GB" sz="1700" dirty="0" smtClean="0">
              <a:solidFill>
                <a:srgbClr val="3C3939"/>
              </a:solidFill>
              <a:ea typeface="Roboto" pitchFamily="34" charset="-122"/>
              <a:cs typeface="Roboto" pitchFamily="34" charset="-120"/>
            </a:endParaRPr>
          </a:p>
          <a:p>
            <a:pPr>
              <a:buFont typeface="Wingdings" pitchFamily="2" charset="2"/>
              <a:buChar char="§"/>
            </a:pPr>
            <a:r>
              <a:rPr lang="en-GB" sz="1700" dirty="0" smtClean="0">
                <a:solidFill>
                  <a:srgbClr val="3C3939"/>
                </a:solidFill>
                <a:ea typeface="Roboto" pitchFamily="34" charset="-122"/>
                <a:cs typeface="Roboto" pitchFamily="34" charset="-120"/>
              </a:rPr>
              <a:t> Expand </a:t>
            </a:r>
            <a:r>
              <a:rPr lang="en-GB" sz="1700" dirty="0" smtClean="0">
                <a:solidFill>
                  <a:srgbClr val="3C3939"/>
                </a:solidFill>
                <a:ea typeface="Roboto" pitchFamily="34" charset="-122"/>
                <a:cs typeface="Roboto" pitchFamily="34" charset="-120"/>
              </a:rPr>
              <a:t>into new </a:t>
            </a:r>
            <a:r>
              <a:rPr lang="en-GB" sz="1700" dirty="0" smtClean="0">
                <a:solidFill>
                  <a:srgbClr val="3C3939"/>
                </a:solidFill>
                <a:ea typeface="Roboto" pitchFamily="34" charset="-122"/>
                <a:cs typeface="Roboto" pitchFamily="34" charset="-120"/>
              </a:rPr>
              <a:t>markets</a:t>
            </a:r>
          </a:p>
          <a:p>
            <a:pPr>
              <a:buFont typeface="Wingdings" pitchFamily="2" charset="2"/>
              <a:buChar char="§"/>
            </a:pPr>
            <a:r>
              <a:rPr lang="en-GB" sz="1700" dirty="0" smtClean="0">
                <a:solidFill>
                  <a:srgbClr val="3C3939"/>
                </a:solidFill>
                <a:ea typeface="Roboto" pitchFamily="34" charset="-122"/>
                <a:cs typeface="Roboto" pitchFamily="34" charset="-120"/>
              </a:rPr>
              <a:t> Produce </a:t>
            </a:r>
            <a:r>
              <a:rPr lang="en-GB" sz="1700" dirty="0" smtClean="0">
                <a:solidFill>
                  <a:srgbClr val="3C3939"/>
                </a:solidFill>
                <a:ea typeface="Roboto" pitchFamily="34" charset="-122"/>
                <a:cs typeface="Roboto" pitchFamily="34" charset="-120"/>
              </a:rPr>
              <a:t>more original </a:t>
            </a:r>
            <a:r>
              <a:rPr lang="en-GB" sz="1700" dirty="0" smtClean="0">
                <a:solidFill>
                  <a:srgbClr val="3C3939"/>
                </a:solidFill>
                <a:ea typeface="Roboto" pitchFamily="34" charset="-122"/>
                <a:cs typeface="Roboto" pitchFamily="34" charset="-120"/>
              </a:rPr>
              <a:t>content</a:t>
            </a:r>
          </a:p>
          <a:p>
            <a:pPr>
              <a:buFont typeface="Wingdings" pitchFamily="2" charset="2"/>
              <a:buChar char="§"/>
            </a:pPr>
            <a:r>
              <a:rPr lang="en-GB" sz="1700" dirty="0" smtClean="0">
                <a:solidFill>
                  <a:srgbClr val="3C3939"/>
                </a:solidFill>
                <a:ea typeface="Roboto" pitchFamily="34" charset="-122"/>
                <a:cs typeface="Roboto" pitchFamily="34" charset="-120"/>
              </a:rPr>
              <a:t> Partner </a:t>
            </a:r>
            <a:r>
              <a:rPr lang="en-GB" sz="1700" dirty="0" smtClean="0">
                <a:solidFill>
                  <a:srgbClr val="3C3939"/>
                </a:solidFill>
                <a:ea typeface="Roboto" pitchFamily="34" charset="-122"/>
                <a:cs typeface="Roboto" pitchFamily="34" charset="-120"/>
              </a:rPr>
              <a:t>with other companies to offer bundled </a:t>
            </a:r>
            <a:r>
              <a:rPr lang="en-GB" sz="1700" dirty="0" smtClean="0">
                <a:solidFill>
                  <a:srgbClr val="3C3939"/>
                </a:solidFill>
                <a:ea typeface="Roboto" pitchFamily="34" charset="-122"/>
                <a:cs typeface="Roboto" pitchFamily="34" charset="-120"/>
              </a:rPr>
              <a:t>services</a:t>
            </a:r>
          </a:p>
        </p:txBody>
      </p:sp>
      <p:sp>
        <p:nvSpPr>
          <p:cNvPr id="19" name="Text 10"/>
          <p:cNvSpPr/>
          <p:nvPr/>
        </p:nvSpPr>
        <p:spPr>
          <a:xfrm>
            <a:off x="6314138" y="3986094"/>
            <a:ext cx="3127772" cy="1421606"/>
          </a:xfrm>
          <a:prstGeom prst="rect">
            <a:avLst/>
          </a:prstGeom>
          <a:noFill/>
          <a:ln/>
        </p:spPr>
        <p:txBody>
          <a:bodyPr wrap="square" rtlCol="0" anchor="t"/>
          <a:lstStyle/>
          <a:p>
            <a:pPr>
              <a:buFont typeface="Wingdings" pitchFamily="2" charset="2"/>
              <a:buChar char="§"/>
            </a:pPr>
            <a:r>
              <a:rPr lang="en-GB" sz="1700" dirty="0" smtClean="0">
                <a:solidFill>
                  <a:srgbClr val="3C3939"/>
                </a:solidFill>
                <a:ea typeface="Roboto" pitchFamily="34" charset="-122"/>
                <a:cs typeface="Roboto" pitchFamily="34" charset="-120"/>
              </a:rPr>
              <a:t> Competition </a:t>
            </a:r>
            <a:r>
              <a:rPr lang="en-GB" sz="1700" dirty="0" smtClean="0">
                <a:solidFill>
                  <a:srgbClr val="3C3939"/>
                </a:solidFill>
                <a:ea typeface="Roboto" pitchFamily="34" charset="-122"/>
                <a:cs typeface="Roboto" pitchFamily="34" charset="-120"/>
              </a:rPr>
              <a:t>from other streaming </a:t>
            </a:r>
            <a:r>
              <a:rPr lang="en-GB" sz="1700" dirty="0" smtClean="0">
                <a:solidFill>
                  <a:srgbClr val="3C3939"/>
                </a:solidFill>
                <a:ea typeface="Roboto" pitchFamily="34" charset="-122"/>
                <a:cs typeface="Roboto" pitchFamily="34" charset="-120"/>
              </a:rPr>
              <a:t>platforms such </a:t>
            </a:r>
            <a:r>
              <a:rPr lang="en-GB" sz="1700" dirty="0" smtClean="0">
                <a:solidFill>
                  <a:srgbClr val="3C3939"/>
                </a:solidFill>
                <a:ea typeface="Roboto" pitchFamily="34" charset="-122"/>
                <a:cs typeface="Roboto" pitchFamily="34" charset="-120"/>
              </a:rPr>
              <a:t>as Netflix and Amazon Prime </a:t>
            </a:r>
            <a:r>
              <a:rPr lang="en-GB" sz="1700" dirty="0" smtClean="0">
                <a:solidFill>
                  <a:srgbClr val="3C3939"/>
                </a:solidFill>
                <a:ea typeface="Roboto" pitchFamily="34" charset="-122"/>
                <a:cs typeface="Roboto" pitchFamily="34" charset="-120"/>
              </a:rPr>
              <a:t>Video</a:t>
            </a:r>
            <a:endParaRPr lang="en-GB" sz="1700" dirty="0" smtClean="0">
              <a:solidFill>
                <a:srgbClr val="3C3939"/>
              </a:solidFill>
              <a:ea typeface="Roboto" pitchFamily="34" charset="-122"/>
              <a:cs typeface="Roboto" pitchFamily="34" charset="-120"/>
            </a:endParaRPr>
          </a:p>
          <a:p>
            <a:pPr>
              <a:buFont typeface="Wingdings" pitchFamily="2" charset="2"/>
              <a:buChar char="§"/>
            </a:pPr>
            <a:r>
              <a:rPr lang="en-GB" sz="1700" dirty="0" smtClean="0">
                <a:solidFill>
                  <a:srgbClr val="3C3939"/>
                </a:solidFill>
                <a:ea typeface="Roboto" pitchFamily="34" charset="-122"/>
                <a:cs typeface="Roboto" pitchFamily="34" charset="-120"/>
              </a:rPr>
              <a:t> Some </a:t>
            </a:r>
            <a:r>
              <a:rPr lang="en-GB" sz="1700" dirty="0" smtClean="0">
                <a:solidFill>
                  <a:srgbClr val="3C3939"/>
                </a:solidFill>
                <a:ea typeface="Roboto" pitchFamily="34" charset="-122"/>
                <a:cs typeface="Roboto" pitchFamily="34" charset="-120"/>
              </a:rPr>
              <a:t>content is </a:t>
            </a:r>
            <a:r>
              <a:rPr lang="en-GB" sz="1700" dirty="0" smtClean="0">
                <a:solidFill>
                  <a:srgbClr val="3C3939"/>
                </a:solidFill>
                <a:ea typeface="Roboto" pitchFamily="34" charset="-122"/>
                <a:cs typeface="Roboto" pitchFamily="34" charset="-120"/>
              </a:rPr>
              <a:t>geo-restricted</a:t>
            </a:r>
            <a:endParaRPr lang="en-GB" sz="1700" dirty="0" smtClean="0">
              <a:solidFill>
                <a:srgbClr val="3C3939"/>
              </a:solidFill>
              <a:ea typeface="Roboto" pitchFamily="34" charset="-122"/>
              <a:cs typeface="Roboto" pitchFamily="34" charset="-12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6007017" y="363794"/>
            <a:ext cx="6951899" cy="694373"/>
          </a:xfrm>
          <a:prstGeom prst="rect">
            <a:avLst/>
          </a:prstGeom>
          <a:noFill/>
          <a:ln/>
        </p:spPr>
        <p:txBody>
          <a:bodyPr wrap="none" rtlCol="0" anchor="t"/>
          <a:lstStyle/>
          <a:p>
            <a:pPr>
              <a:lnSpc>
                <a:spcPts val="5468"/>
              </a:lnSpc>
            </a:pPr>
            <a:r>
              <a:rPr lang="en-GB" sz="4400" dirty="0" smtClean="0"/>
              <a:t>How AI is Changing the Game  </a:t>
            </a:r>
            <a:endParaRPr lang="en-GB" sz="4400" dirty="0" smtClean="0"/>
          </a:p>
          <a:p>
            <a:pPr>
              <a:lnSpc>
                <a:spcPts val="5468"/>
              </a:lnSpc>
            </a:pPr>
            <a:r>
              <a:rPr lang="en-GB" sz="4400" dirty="0" smtClean="0"/>
              <a:t>for Media/Entertainment Industry</a:t>
            </a:r>
            <a:endParaRPr lang="en-US" sz="4374" dirty="0">
              <a:latin typeface="Bahnschrift" pitchFamily="34" charset="0"/>
            </a:endParaRPr>
          </a:p>
        </p:txBody>
      </p:sp>
      <p:pic>
        <p:nvPicPr>
          <p:cNvPr id="5"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7" name="TextBox 6"/>
          <p:cNvSpPr txBox="1"/>
          <p:nvPr/>
        </p:nvSpPr>
        <p:spPr>
          <a:xfrm>
            <a:off x="6007017" y="2202426"/>
            <a:ext cx="7376736" cy="5632311"/>
          </a:xfrm>
          <a:prstGeom prst="rect">
            <a:avLst/>
          </a:prstGeom>
          <a:noFill/>
        </p:spPr>
        <p:txBody>
          <a:bodyPr wrap="square" rtlCol="0">
            <a:spAutoFit/>
          </a:bodyPr>
          <a:lstStyle/>
          <a:p>
            <a:pPr>
              <a:buFont typeface="Wingdings" pitchFamily="2" charset="2"/>
              <a:buChar char="v"/>
            </a:pPr>
            <a:r>
              <a:rPr lang="en-GB" sz="2000" dirty="0" smtClean="0"/>
              <a:t> Disney </a:t>
            </a:r>
            <a:r>
              <a:rPr lang="en-GB" sz="2000" dirty="0" smtClean="0"/>
              <a:t>+ </a:t>
            </a:r>
            <a:r>
              <a:rPr lang="en-GB" sz="2000" dirty="0" err="1" smtClean="0"/>
              <a:t>Hotstar</a:t>
            </a:r>
            <a:r>
              <a:rPr lang="en-GB" sz="2000" dirty="0" smtClean="0"/>
              <a:t> is the largest streaming platform in </a:t>
            </a:r>
            <a:r>
              <a:rPr lang="en-GB" sz="2000" dirty="0" smtClean="0"/>
              <a:t>India </a:t>
            </a:r>
            <a:r>
              <a:rPr lang="en-GB" sz="2000" dirty="0" smtClean="0"/>
              <a:t>with over 300 million </a:t>
            </a:r>
            <a:r>
              <a:rPr lang="en-GB" sz="2000" dirty="0" smtClean="0"/>
              <a:t>subscribers.</a:t>
            </a:r>
          </a:p>
          <a:p>
            <a:endParaRPr lang="en-GB" sz="2000" dirty="0" smtClean="0"/>
          </a:p>
          <a:p>
            <a:pPr>
              <a:buFont typeface="Wingdings" pitchFamily="2" charset="2"/>
              <a:buChar char="v"/>
            </a:pPr>
            <a:r>
              <a:rPr lang="en-GB" sz="2000" dirty="0" smtClean="0"/>
              <a:t> Disney </a:t>
            </a:r>
            <a:r>
              <a:rPr lang="en-GB" sz="2000" dirty="0" smtClean="0"/>
              <a:t>+ </a:t>
            </a:r>
            <a:r>
              <a:rPr lang="en-GB" sz="2000" dirty="0" err="1" smtClean="0"/>
              <a:t>Hotstar</a:t>
            </a:r>
            <a:r>
              <a:rPr lang="en-GB" sz="2000" dirty="0" smtClean="0"/>
              <a:t> generates over 16 million data points </a:t>
            </a:r>
            <a:r>
              <a:rPr lang="en-GB" sz="2000" dirty="0" smtClean="0"/>
              <a:t>daily.</a:t>
            </a:r>
          </a:p>
          <a:p>
            <a:endParaRPr lang="en-GB" sz="2000" dirty="0" smtClean="0"/>
          </a:p>
          <a:p>
            <a:pPr>
              <a:buFont typeface="Wingdings" pitchFamily="2" charset="2"/>
              <a:buChar char="v"/>
            </a:pPr>
            <a:r>
              <a:rPr lang="en-GB" sz="2000" dirty="0" smtClean="0"/>
              <a:t> This </a:t>
            </a:r>
            <a:r>
              <a:rPr lang="en-GB" sz="2000" dirty="0" smtClean="0"/>
              <a:t>data can be used to personalize content recommendations, generate new content ideas, automate </a:t>
            </a:r>
            <a:r>
              <a:rPr lang="en-GB" sz="2000" dirty="0" smtClean="0"/>
              <a:t>tasks </a:t>
            </a:r>
            <a:r>
              <a:rPr lang="en-GB" sz="2000" dirty="0" smtClean="0"/>
              <a:t>and improve the customer </a:t>
            </a:r>
            <a:r>
              <a:rPr lang="en-GB" sz="2000" dirty="0" smtClean="0"/>
              <a:t>experience.</a:t>
            </a:r>
          </a:p>
          <a:p>
            <a:pPr>
              <a:buFont typeface="Wingdings" pitchFamily="2" charset="2"/>
              <a:buChar char="v"/>
            </a:pPr>
            <a:endParaRPr lang="en-GB" sz="2000" dirty="0" smtClean="0"/>
          </a:p>
          <a:p>
            <a:pPr>
              <a:buFont typeface="Wingdings" pitchFamily="2" charset="2"/>
              <a:buChar char="v"/>
            </a:pPr>
            <a:r>
              <a:rPr lang="en-GB" sz="2000" dirty="0" smtClean="0"/>
              <a:t> A </a:t>
            </a:r>
            <a:r>
              <a:rPr lang="en-GB" sz="2000" dirty="0" smtClean="0"/>
              <a:t>recent study by </a:t>
            </a:r>
            <a:r>
              <a:rPr lang="en-GB" sz="2000" dirty="0" err="1" smtClean="0"/>
              <a:t>Mckinsey</a:t>
            </a:r>
            <a:r>
              <a:rPr lang="en-GB" sz="2000" dirty="0" smtClean="0"/>
              <a:t> </a:t>
            </a:r>
            <a:r>
              <a:rPr lang="en-GB" sz="2000" dirty="0" smtClean="0"/>
              <a:t>found that AI could generate $1 trillion in value for the media and entertainment industry by 2030</a:t>
            </a:r>
            <a:r>
              <a:rPr lang="en-GB" sz="2000" dirty="0" smtClean="0"/>
              <a:t>.</a:t>
            </a:r>
          </a:p>
          <a:p>
            <a:pPr>
              <a:buFont typeface="Wingdings" pitchFamily="2" charset="2"/>
              <a:buChar char="v"/>
            </a:pPr>
            <a:endParaRPr lang="en-GB" sz="2000" dirty="0" smtClean="0"/>
          </a:p>
          <a:p>
            <a:pPr>
              <a:buFont typeface="Wingdings" pitchFamily="2" charset="2"/>
              <a:buChar char="v"/>
            </a:pPr>
            <a:r>
              <a:rPr lang="en-GB" sz="2000" dirty="0" smtClean="0"/>
              <a:t> The </a:t>
            </a:r>
            <a:r>
              <a:rPr lang="en-GB" sz="2000" dirty="0" smtClean="0"/>
              <a:t>study also found that AI could help the industry to:</a:t>
            </a:r>
          </a:p>
          <a:p>
            <a:pPr lvl="1">
              <a:buFont typeface="Arial" pitchFamily="34" charset="0"/>
              <a:buChar char="•"/>
            </a:pPr>
            <a:r>
              <a:rPr lang="en-GB" sz="2000" dirty="0" smtClean="0"/>
              <a:t>Increase revenue by 20%.</a:t>
            </a:r>
          </a:p>
          <a:p>
            <a:pPr lvl="1">
              <a:buFont typeface="Arial" pitchFamily="34" charset="0"/>
              <a:buChar char="•"/>
            </a:pPr>
            <a:r>
              <a:rPr lang="en-GB" sz="2000" dirty="0" smtClean="0"/>
              <a:t>Reduce costs by 15%.</a:t>
            </a:r>
          </a:p>
          <a:p>
            <a:pPr lvl="1">
              <a:buFont typeface="Arial" pitchFamily="34" charset="0"/>
              <a:buChar char="•"/>
            </a:pPr>
            <a:r>
              <a:rPr lang="en-GB" sz="2000" dirty="0" smtClean="0"/>
              <a:t>Improve customer satisfaction by 25%.</a:t>
            </a:r>
          </a:p>
          <a:p>
            <a:pPr>
              <a:buFont typeface="Wingdings" pitchFamily="2" charset="2"/>
              <a:buChar char="v"/>
            </a:pPr>
            <a:endParaRPr lang="en-GB" sz="2000" dirty="0" smtClean="0"/>
          </a:p>
          <a:p>
            <a:pPr>
              <a:buFont typeface="Wingdings" pitchFamily="2" charset="2"/>
              <a:buChar char="v"/>
            </a:pPr>
            <a:endParaRPr lang="en-US" sz="2000" dirty="0" smtClean="0">
              <a:latin typeface="Bahnschrift" pitchFamily="34" charset="0"/>
            </a:endParaRPr>
          </a:p>
        </p:txBody>
      </p:sp>
      <p:pic>
        <p:nvPicPr>
          <p:cNvPr id="8" name="Picture 7" descr="337-3378079_ernst-young-bkk-logo-ernst-young-logo-2018.png"/>
          <p:cNvPicPr>
            <a:picLocks noChangeAspect="1"/>
          </p:cNvPicPr>
          <p:nvPr/>
        </p:nvPicPr>
        <p:blipFill>
          <a:blip r:embed="rId3"/>
          <a:srcRect r="60349"/>
          <a:stretch>
            <a:fillRect/>
          </a:stretch>
        </p:blipFill>
        <p:spPr>
          <a:xfrm>
            <a:off x="13547470" y="138978"/>
            <a:ext cx="778129" cy="962235"/>
          </a:xfrm>
          <a:prstGeom prst="rect">
            <a:avLst/>
          </a:prstGeom>
        </p:spPr>
      </p:pic>
      <p:sp>
        <p:nvSpPr>
          <p:cNvPr id="9" name="Rectangle 8"/>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pic>
        <p:nvPicPr>
          <p:cNvPr id="12" name="Picture 11" descr="open-ai-logo-8B9BFEDC26-seeklogo.com.png"/>
          <p:cNvPicPr>
            <a:picLocks noChangeAspect="1"/>
          </p:cNvPicPr>
          <p:nvPr/>
        </p:nvPicPr>
        <p:blipFill>
          <a:blip r:embed="rId4"/>
          <a:stretch>
            <a:fillRect/>
          </a:stretch>
        </p:blipFill>
        <p:spPr>
          <a:xfrm>
            <a:off x="704236" y="4505018"/>
            <a:ext cx="1550367" cy="157131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9144000" y="0"/>
            <a:ext cx="5486400" cy="8229600"/>
          </a:xfrm>
          <a:prstGeom prst="rect">
            <a:avLst/>
          </a:prstGeom>
        </p:spPr>
      </p:pic>
      <p:pic>
        <p:nvPicPr>
          <p:cNvPr id="3" name="Picture 2" descr="337-3378079_ernst-young-bkk-logo-ernst-young-logo-2018.png"/>
          <p:cNvPicPr>
            <a:picLocks noChangeAspect="1"/>
          </p:cNvPicPr>
          <p:nvPr/>
        </p:nvPicPr>
        <p:blipFill>
          <a:blip r:embed="rId3"/>
          <a:srcRect r="60349"/>
          <a:stretch>
            <a:fillRect/>
          </a:stretch>
        </p:blipFill>
        <p:spPr>
          <a:xfrm>
            <a:off x="13547470" y="138978"/>
            <a:ext cx="778129" cy="962235"/>
          </a:xfrm>
          <a:prstGeom prst="rect">
            <a:avLst/>
          </a:prstGeom>
        </p:spPr>
      </p:pic>
      <p:sp>
        <p:nvSpPr>
          <p:cNvPr id="4" name="Rectangle 3"/>
          <p:cNvSpPr/>
          <p:nvPr/>
        </p:nvSpPr>
        <p:spPr>
          <a:xfrm>
            <a:off x="147484" y="147484"/>
            <a:ext cx="14315768" cy="79056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5" name="Text 2"/>
          <p:cNvSpPr/>
          <p:nvPr/>
        </p:nvSpPr>
        <p:spPr>
          <a:xfrm>
            <a:off x="510785" y="406840"/>
            <a:ext cx="6951899" cy="694373"/>
          </a:xfrm>
          <a:prstGeom prst="rect">
            <a:avLst/>
          </a:prstGeom>
          <a:noFill/>
          <a:ln/>
        </p:spPr>
        <p:txBody>
          <a:bodyPr wrap="none" rtlCol="0" anchor="t"/>
          <a:lstStyle/>
          <a:p>
            <a:pPr>
              <a:lnSpc>
                <a:spcPts val="5468"/>
              </a:lnSpc>
            </a:pPr>
            <a:r>
              <a:rPr lang="en-US" sz="4000" dirty="0" smtClean="0"/>
              <a:t>Recommendations for Disney+ </a:t>
            </a:r>
            <a:r>
              <a:rPr lang="en-US" sz="4000" dirty="0" err="1" smtClean="0"/>
              <a:t>Hotstar</a:t>
            </a:r>
            <a:endParaRPr lang="en-US" sz="4000" dirty="0" smtClean="0"/>
          </a:p>
          <a:p>
            <a:pPr>
              <a:lnSpc>
                <a:spcPts val="5468"/>
              </a:lnSpc>
            </a:pPr>
            <a:r>
              <a:rPr lang="en-GB" sz="4000" dirty="0" smtClean="0"/>
              <a:t>Using AI</a:t>
            </a:r>
            <a:endParaRPr lang="en-US" sz="4000" dirty="0"/>
          </a:p>
        </p:txBody>
      </p:sp>
      <p:sp>
        <p:nvSpPr>
          <p:cNvPr id="7" name="Shape 3"/>
          <p:cNvSpPr/>
          <p:nvPr/>
        </p:nvSpPr>
        <p:spPr>
          <a:xfrm>
            <a:off x="1824663" y="2441971"/>
            <a:ext cx="2490104" cy="2257847"/>
          </a:xfrm>
          <a:prstGeom prst="roundRect">
            <a:avLst>
              <a:gd name="adj" fmla="val 10974"/>
            </a:avLst>
          </a:prstGeom>
          <a:solidFill>
            <a:srgbClr val="E1E1EA"/>
          </a:solidFill>
          <a:ln w="7620">
            <a:solidFill>
              <a:srgbClr val="C3C3D5"/>
            </a:solidFill>
            <a:prstDash val="solid"/>
          </a:ln>
        </p:spPr>
      </p:sp>
      <p:sp>
        <p:nvSpPr>
          <p:cNvPr id="8" name="Shape 3"/>
          <p:cNvSpPr/>
          <p:nvPr/>
        </p:nvSpPr>
        <p:spPr>
          <a:xfrm>
            <a:off x="5098026" y="2441971"/>
            <a:ext cx="2490104" cy="2257847"/>
          </a:xfrm>
          <a:prstGeom prst="roundRect">
            <a:avLst>
              <a:gd name="adj" fmla="val 10974"/>
            </a:avLst>
          </a:prstGeom>
          <a:solidFill>
            <a:srgbClr val="E1E1EA"/>
          </a:solidFill>
          <a:ln w="7620">
            <a:solidFill>
              <a:srgbClr val="C3C3D5"/>
            </a:solidFill>
            <a:prstDash val="solid"/>
          </a:ln>
        </p:spPr>
      </p:sp>
      <p:sp>
        <p:nvSpPr>
          <p:cNvPr id="9" name="Shape 3"/>
          <p:cNvSpPr/>
          <p:nvPr/>
        </p:nvSpPr>
        <p:spPr>
          <a:xfrm>
            <a:off x="6462167" y="5317907"/>
            <a:ext cx="2490104" cy="2257847"/>
          </a:xfrm>
          <a:prstGeom prst="roundRect">
            <a:avLst>
              <a:gd name="adj" fmla="val 10974"/>
            </a:avLst>
          </a:prstGeom>
          <a:solidFill>
            <a:srgbClr val="E1E1EA"/>
          </a:solidFill>
          <a:ln w="7620">
            <a:solidFill>
              <a:srgbClr val="C3C3D5"/>
            </a:solidFill>
            <a:prstDash val="solid"/>
          </a:ln>
        </p:spPr>
      </p:sp>
      <p:sp>
        <p:nvSpPr>
          <p:cNvPr id="10" name="Shape 3"/>
          <p:cNvSpPr/>
          <p:nvPr/>
        </p:nvSpPr>
        <p:spPr>
          <a:xfrm>
            <a:off x="3434493" y="5317907"/>
            <a:ext cx="2490104" cy="2257847"/>
          </a:xfrm>
          <a:prstGeom prst="roundRect">
            <a:avLst>
              <a:gd name="adj" fmla="val 10974"/>
            </a:avLst>
          </a:prstGeom>
          <a:solidFill>
            <a:srgbClr val="E1E1EA"/>
          </a:solidFill>
          <a:ln w="7620">
            <a:solidFill>
              <a:srgbClr val="C3C3D5"/>
            </a:solidFill>
            <a:prstDash val="solid"/>
          </a:ln>
        </p:spPr>
      </p:sp>
      <p:sp>
        <p:nvSpPr>
          <p:cNvPr id="11" name="Shape 3"/>
          <p:cNvSpPr/>
          <p:nvPr/>
        </p:nvSpPr>
        <p:spPr>
          <a:xfrm>
            <a:off x="392798" y="5317907"/>
            <a:ext cx="2490104" cy="2257847"/>
          </a:xfrm>
          <a:prstGeom prst="roundRect">
            <a:avLst>
              <a:gd name="adj" fmla="val 10974"/>
            </a:avLst>
          </a:prstGeom>
          <a:solidFill>
            <a:srgbClr val="E1E1EA"/>
          </a:solidFill>
          <a:ln w="7620">
            <a:solidFill>
              <a:srgbClr val="C3C3D5"/>
            </a:solidFill>
            <a:prstDash val="solid"/>
          </a:ln>
        </p:spPr>
      </p:sp>
      <p:sp>
        <p:nvSpPr>
          <p:cNvPr id="12" name="TextBox 11"/>
          <p:cNvSpPr txBox="1"/>
          <p:nvPr/>
        </p:nvSpPr>
        <p:spPr>
          <a:xfrm>
            <a:off x="1824663" y="2441971"/>
            <a:ext cx="2490104" cy="861774"/>
          </a:xfrm>
          <a:prstGeom prst="rect">
            <a:avLst/>
          </a:prstGeom>
          <a:noFill/>
        </p:spPr>
        <p:txBody>
          <a:bodyPr wrap="square" rtlCol="0">
            <a:spAutoFit/>
          </a:bodyPr>
          <a:lstStyle/>
          <a:p>
            <a:pPr algn="ctr"/>
            <a:r>
              <a:rPr lang="en-US" sz="1600" b="1" u="sng" dirty="0" smtClean="0">
                <a:latin typeface="Bahnschrift" pitchFamily="34" charset="0"/>
                <a:ea typeface="Barlow" pitchFamily="34" charset="-122"/>
                <a:cs typeface="Barlow" pitchFamily="34" charset="-120"/>
              </a:rPr>
              <a:t>Personalized Recommendations</a:t>
            </a:r>
            <a:endParaRPr lang="en-US" sz="1600" u="sng" dirty="0" smtClean="0">
              <a:latin typeface="Bahnschrift" pitchFamily="34" charset="0"/>
            </a:endParaRPr>
          </a:p>
          <a:p>
            <a:pPr algn="ctr"/>
            <a:endParaRPr lang="en-US" sz="1600" u="sng" dirty="0">
              <a:latin typeface="Bahnschrift" pitchFamily="34" charset="0"/>
            </a:endParaRPr>
          </a:p>
        </p:txBody>
      </p:sp>
      <p:sp>
        <p:nvSpPr>
          <p:cNvPr id="14" name="TextBox 13"/>
          <p:cNvSpPr txBox="1"/>
          <p:nvPr/>
        </p:nvSpPr>
        <p:spPr>
          <a:xfrm>
            <a:off x="6462167" y="5317907"/>
            <a:ext cx="2490104" cy="404534"/>
          </a:xfrm>
          <a:prstGeom prst="rect">
            <a:avLst/>
          </a:prstGeom>
          <a:noFill/>
        </p:spPr>
        <p:txBody>
          <a:bodyPr wrap="square" rtlCol="0">
            <a:spAutoFit/>
          </a:bodyPr>
          <a:lstStyle/>
          <a:p>
            <a:pPr algn="ctr">
              <a:lnSpc>
                <a:spcPts val="2734"/>
              </a:lnSpc>
            </a:pPr>
            <a:r>
              <a:rPr lang="en-US" sz="1600" b="1" u="sng" dirty="0" smtClean="0">
                <a:latin typeface="Bahnschrift" pitchFamily="34" charset="0"/>
                <a:ea typeface="Barlow" pitchFamily="34" charset="-122"/>
                <a:cs typeface="Barlow" pitchFamily="34" charset="-120"/>
              </a:rPr>
              <a:t>Interactive Content</a:t>
            </a:r>
          </a:p>
        </p:txBody>
      </p:sp>
      <p:sp>
        <p:nvSpPr>
          <p:cNvPr id="15" name="TextBox 14"/>
          <p:cNvSpPr txBox="1"/>
          <p:nvPr/>
        </p:nvSpPr>
        <p:spPr>
          <a:xfrm>
            <a:off x="3434493" y="5317907"/>
            <a:ext cx="2490104" cy="404534"/>
          </a:xfrm>
          <a:prstGeom prst="rect">
            <a:avLst/>
          </a:prstGeom>
          <a:noFill/>
        </p:spPr>
        <p:txBody>
          <a:bodyPr wrap="square" rtlCol="0">
            <a:spAutoFit/>
          </a:bodyPr>
          <a:lstStyle/>
          <a:p>
            <a:pPr algn="ctr">
              <a:lnSpc>
                <a:spcPts val="2734"/>
              </a:lnSpc>
            </a:pPr>
            <a:r>
              <a:rPr lang="en-US" sz="1600" b="1" u="sng" dirty="0" smtClean="0">
                <a:latin typeface="Bahnschrift" pitchFamily="34" charset="0"/>
                <a:ea typeface="Barlow" pitchFamily="34" charset="-122"/>
                <a:cs typeface="Barlow" pitchFamily="34" charset="-120"/>
              </a:rPr>
              <a:t>Targeted Content</a:t>
            </a:r>
          </a:p>
        </p:txBody>
      </p:sp>
      <p:sp>
        <p:nvSpPr>
          <p:cNvPr id="16" name="TextBox 15"/>
          <p:cNvSpPr txBox="1"/>
          <p:nvPr/>
        </p:nvSpPr>
        <p:spPr>
          <a:xfrm>
            <a:off x="5098026" y="2441971"/>
            <a:ext cx="2490104" cy="584775"/>
          </a:xfrm>
          <a:prstGeom prst="rect">
            <a:avLst/>
          </a:prstGeom>
          <a:noFill/>
        </p:spPr>
        <p:txBody>
          <a:bodyPr wrap="square" rtlCol="0">
            <a:spAutoFit/>
          </a:bodyPr>
          <a:lstStyle/>
          <a:p>
            <a:pPr algn="ctr"/>
            <a:r>
              <a:rPr lang="en-US" sz="1600" b="1" u="sng" dirty="0" smtClean="0">
                <a:latin typeface="Bahnschrift" pitchFamily="34" charset="0"/>
                <a:ea typeface="Barlow" pitchFamily="34" charset="-122"/>
                <a:cs typeface="Barlow" pitchFamily="34" charset="-120"/>
              </a:rPr>
              <a:t>Forecast for </a:t>
            </a:r>
            <a:r>
              <a:rPr lang="en-US" sz="1600" b="1" u="sng" dirty="0" smtClean="0">
                <a:latin typeface="Bahnschrift" pitchFamily="34" charset="0"/>
                <a:ea typeface="Barlow" pitchFamily="34" charset="-122"/>
                <a:cs typeface="Barlow" pitchFamily="34" charset="-120"/>
              </a:rPr>
              <a:t>Future Trends</a:t>
            </a:r>
            <a:endParaRPr lang="en-US" sz="1600" b="1" u="sng" dirty="0" smtClean="0">
              <a:latin typeface="Bahnschrift" pitchFamily="34" charset="0"/>
              <a:ea typeface="Barlow" pitchFamily="34" charset="-122"/>
              <a:cs typeface="Barlow" pitchFamily="34" charset="-120"/>
            </a:endParaRPr>
          </a:p>
        </p:txBody>
      </p:sp>
      <p:sp>
        <p:nvSpPr>
          <p:cNvPr id="17" name="TextBox 16"/>
          <p:cNvSpPr txBox="1"/>
          <p:nvPr/>
        </p:nvSpPr>
        <p:spPr>
          <a:xfrm>
            <a:off x="392798" y="5317907"/>
            <a:ext cx="2490104" cy="404534"/>
          </a:xfrm>
          <a:prstGeom prst="rect">
            <a:avLst/>
          </a:prstGeom>
          <a:noFill/>
        </p:spPr>
        <p:txBody>
          <a:bodyPr wrap="square" rtlCol="0">
            <a:spAutoFit/>
          </a:bodyPr>
          <a:lstStyle/>
          <a:p>
            <a:pPr algn="ctr">
              <a:lnSpc>
                <a:spcPts val="2734"/>
              </a:lnSpc>
            </a:pPr>
            <a:r>
              <a:rPr lang="en-US" sz="1600" b="1" u="sng" dirty="0" smtClean="0">
                <a:latin typeface="Bahnschrift" pitchFamily="34" charset="0"/>
                <a:ea typeface="Barlow" pitchFamily="34" charset="-122"/>
                <a:cs typeface="Barlow" pitchFamily="34" charset="-120"/>
              </a:rPr>
              <a:t>AI-Driven Ads</a:t>
            </a:r>
          </a:p>
        </p:txBody>
      </p:sp>
      <p:sp>
        <p:nvSpPr>
          <p:cNvPr id="18" name="TextBox 17"/>
          <p:cNvSpPr txBox="1"/>
          <p:nvPr/>
        </p:nvSpPr>
        <p:spPr>
          <a:xfrm>
            <a:off x="1824663" y="3099381"/>
            <a:ext cx="2490104" cy="1846659"/>
          </a:xfrm>
          <a:prstGeom prst="rect">
            <a:avLst/>
          </a:prstGeom>
          <a:noFill/>
        </p:spPr>
        <p:txBody>
          <a:bodyPr wrap="square" rtlCol="0">
            <a:spAutoFit/>
          </a:bodyPr>
          <a:lstStyle/>
          <a:p>
            <a:pPr algn="ctr"/>
            <a:r>
              <a:rPr lang="en-US" sz="1600" dirty="0" smtClean="0">
                <a:solidFill>
                  <a:srgbClr val="272525"/>
                </a:solidFill>
                <a:ea typeface="Montserrat" pitchFamily="34" charset="-122"/>
                <a:cs typeface="Montserrat" pitchFamily="34" charset="-120"/>
              </a:rPr>
              <a:t>AI can provide viewers with personalized content and recommendations based on their preferences and viewing history</a:t>
            </a:r>
            <a:r>
              <a:rPr lang="en-US" sz="1600" dirty="0" smtClean="0">
                <a:solidFill>
                  <a:srgbClr val="272525"/>
                </a:solidFill>
                <a:ea typeface="Montserrat" pitchFamily="34" charset="-122"/>
                <a:cs typeface="Montserrat" pitchFamily="34" charset="-120"/>
              </a:rPr>
              <a:t>. </a:t>
            </a:r>
            <a:endParaRPr lang="en-US" sz="1600" dirty="0" smtClean="0"/>
          </a:p>
          <a:p>
            <a:pPr algn="ctr"/>
            <a:endParaRPr lang="en-US" sz="1600" dirty="0" smtClean="0"/>
          </a:p>
          <a:p>
            <a:endParaRPr lang="en-US" dirty="0"/>
          </a:p>
        </p:txBody>
      </p:sp>
      <p:sp>
        <p:nvSpPr>
          <p:cNvPr id="19" name="TextBox 18"/>
          <p:cNvSpPr txBox="1"/>
          <p:nvPr/>
        </p:nvSpPr>
        <p:spPr>
          <a:xfrm>
            <a:off x="5098026" y="3099380"/>
            <a:ext cx="2490104" cy="1569660"/>
          </a:xfrm>
          <a:prstGeom prst="rect">
            <a:avLst/>
          </a:prstGeom>
          <a:noFill/>
        </p:spPr>
        <p:txBody>
          <a:bodyPr wrap="square" rtlCol="0">
            <a:spAutoFit/>
          </a:bodyPr>
          <a:lstStyle/>
          <a:p>
            <a:pPr algn="ctr"/>
            <a:r>
              <a:rPr lang="en-US" sz="1600" dirty="0" smtClean="0">
                <a:solidFill>
                  <a:srgbClr val="272525"/>
                </a:solidFill>
                <a:ea typeface="Montserrat" pitchFamily="34" charset="-122"/>
                <a:cs typeface="Montserrat" pitchFamily="34" charset="-120"/>
              </a:rPr>
              <a:t>AI-driven trend mapping tools can help anticipate and predict future consumer behavior, allowing for better-informed decisions.</a:t>
            </a:r>
          </a:p>
        </p:txBody>
      </p:sp>
      <p:sp>
        <p:nvSpPr>
          <p:cNvPr id="22" name="TextBox 21"/>
          <p:cNvSpPr txBox="1"/>
          <p:nvPr/>
        </p:nvSpPr>
        <p:spPr>
          <a:xfrm>
            <a:off x="392798" y="5759872"/>
            <a:ext cx="2490104" cy="1815882"/>
          </a:xfrm>
          <a:prstGeom prst="rect">
            <a:avLst/>
          </a:prstGeom>
          <a:noFill/>
        </p:spPr>
        <p:txBody>
          <a:bodyPr wrap="square" rtlCol="0">
            <a:spAutoFit/>
          </a:bodyPr>
          <a:lstStyle/>
          <a:p>
            <a:pPr algn="ctr"/>
            <a:r>
              <a:rPr lang="en-US" sz="1600" dirty="0" smtClean="0">
                <a:solidFill>
                  <a:srgbClr val="272525"/>
                </a:solidFill>
                <a:ea typeface="Montserrat" pitchFamily="34" charset="-122"/>
                <a:cs typeface="Montserrat" pitchFamily="34" charset="-120"/>
              </a:rPr>
              <a:t>Use AI to personalize ads and highlight relevant content, cross-promote videos and promote new titles that are more likely to resonate with your audience.</a:t>
            </a:r>
          </a:p>
        </p:txBody>
      </p:sp>
      <p:sp>
        <p:nvSpPr>
          <p:cNvPr id="23" name="TextBox 22"/>
          <p:cNvSpPr txBox="1"/>
          <p:nvPr/>
        </p:nvSpPr>
        <p:spPr>
          <a:xfrm>
            <a:off x="3434493" y="5759872"/>
            <a:ext cx="2490104" cy="1569660"/>
          </a:xfrm>
          <a:prstGeom prst="rect">
            <a:avLst/>
          </a:prstGeom>
          <a:noFill/>
        </p:spPr>
        <p:txBody>
          <a:bodyPr wrap="square" rtlCol="0">
            <a:spAutoFit/>
          </a:bodyPr>
          <a:lstStyle/>
          <a:p>
            <a:pPr algn="ctr"/>
            <a:r>
              <a:rPr lang="en-US" sz="1600" dirty="0" smtClean="0">
                <a:solidFill>
                  <a:srgbClr val="272525"/>
                </a:solidFill>
                <a:ea typeface="Montserrat" pitchFamily="34" charset="-122"/>
                <a:cs typeface="Montserrat" pitchFamily="34" charset="-120"/>
              </a:rPr>
              <a:t>AI can analyze consumer preferences to determine which genres to focus on and tailor its content to strengthen engagement rates.</a:t>
            </a:r>
          </a:p>
        </p:txBody>
      </p:sp>
      <p:sp>
        <p:nvSpPr>
          <p:cNvPr id="24" name="TextBox 23"/>
          <p:cNvSpPr txBox="1"/>
          <p:nvPr/>
        </p:nvSpPr>
        <p:spPr>
          <a:xfrm>
            <a:off x="6462167" y="5759872"/>
            <a:ext cx="2490104" cy="1323439"/>
          </a:xfrm>
          <a:prstGeom prst="rect">
            <a:avLst/>
          </a:prstGeom>
          <a:noFill/>
        </p:spPr>
        <p:txBody>
          <a:bodyPr wrap="square" rtlCol="0">
            <a:spAutoFit/>
          </a:bodyPr>
          <a:lstStyle/>
          <a:p>
            <a:pPr algn="ctr"/>
            <a:r>
              <a:rPr lang="en-US" sz="1600" dirty="0" smtClean="0">
                <a:solidFill>
                  <a:srgbClr val="272525"/>
                </a:solidFill>
                <a:ea typeface="Montserrat" pitchFamily="34" charset="-122"/>
                <a:cs typeface="Montserrat" pitchFamily="34" charset="-120"/>
              </a:rPr>
              <a:t>Make use of interactive content to engage your audience, bringing unique aspects to traditional content.</a:t>
            </a:r>
          </a:p>
        </p:txBody>
      </p:sp>
      <p:pic>
        <p:nvPicPr>
          <p:cNvPr id="29" name="Picture 28" descr="6128ffaee3a15c00041a8e41.png"/>
          <p:cNvPicPr>
            <a:picLocks noChangeAspect="1"/>
          </p:cNvPicPr>
          <p:nvPr/>
        </p:nvPicPr>
        <p:blipFill>
          <a:blip r:embed="rId4"/>
          <a:srcRect l="6276" t="13467" r="6276" b="15403"/>
          <a:stretch>
            <a:fillRect/>
          </a:stretch>
        </p:blipFill>
        <p:spPr>
          <a:xfrm>
            <a:off x="9291485" y="7327900"/>
            <a:ext cx="1108560" cy="901700"/>
          </a:xfrm>
          <a:prstGeom prst="rect">
            <a:avLst/>
          </a:prstGeom>
        </p:spPr>
      </p:pic>
      <p:pic>
        <p:nvPicPr>
          <p:cNvPr id="30" name="Picture 29" descr="Disney+_Hotstar_logo.svg.png"/>
          <p:cNvPicPr>
            <a:picLocks noChangeAspect="1"/>
          </p:cNvPicPr>
          <p:nvPr/>
        </p:nvPicPr>
        <p:blipFill>
          <a:blip r:embed="rId5"/>
          <a:stretch>
            <a:fillRect/>
          </a:stretch>
        </p:blipFill>
        <p:spPr>
          <a:xfrm>
            <a:off x="10564929" y="1242830"/>
            <a:ext cx="2761731" cy="79831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TotalTime>
  <Words>1350</Words>
  <Application>Microsoft Office PowerPoint</Application>
  <PresentationFormat>Custom</PresentationFormat>
  <Paragraphs>134</Paragraphs>
  <Slides>14</Slides>
  <Notes>7</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amith salehittal</cp:lastModifiedBy>
  <cp:revision>32</cp:revision>
  <dcterms:created xsi:type="dcterms:W3CDTF">2023-08-03T03:59:20Z</dcterms:created>
  <dcterms:modified xsi:type="dcterms:W3CDTF">2023-08-09T10:59:07Z</dcterms:modified>
</cp:coreProperties>
</file>